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Layouts/slideLayout16.xml" ContentType="application/vnd.openxmlformats-officedocument.presentationml.slideLayout+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slides/slide15.xml" ContentType="application/vnd.openxmlformats-officedocument.presentationml.slide+xml"/>
  <Override PartName="/ppt/slides/slide46.xml" ContentType="application/vnd.openxmlformats-officedocument.presentationml.slide+xml"/>
  <Override PartName="/ppt/slideLayouts/slideLayout17.xml" ContentType="application/vnd.openxmlformats-officedocument.presentationml.slideLayout+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0" r:id="rId1"/>
  </p:sldMasterIdLst>
  <p:sldIdLst>
    <p:sldId id="256" r:id="rId2"/>
    <p:sldId id="302" r:id="rId3"/>
    <p:sldId id="314" r:id="rId4"/>
    <p:sldId id="263" r:id="rId5"/>
    <p:sldId id="264" r:id="rId6"/>
    <p:sldId id="269" r:id="rId7"/>
    <p:sldId id="278" r:id="rId8"/>
    <p:sldId id="279" r:id="rId9"/>
    <p:sldId id="257" r:id="rId10"/>
    <p:sldId id="267" r:id="rId11"/>
    <p:sldId id="258" r:id="rId12"/>
    <p:sldId id="280" r:id="rId13"/>
    <p:sldId id="296" r:id="rId14"/>
    <p:sldId id="260" r:id="rId15"/>
    <p:sldId id="268" r:id="rId16"/>
    <p:sldId id="266" r:id="rId17"/>
    <p:sldId id="259" r:id="rId18"/>
    <p:sldId id="261" r:id="rId19"/>
    <p:sldId id="262" r:id="rId20"/>
    <p:sldId id="270" r:id="rId21"/>
    <p:sldId id="282" r:id="rId22"/>
    <p:sldId id="281" r:id="rId23"/>
    <p:sldId id="271" r:id="rId24"/>
    <p:sldId id="272" r:id="rId25"/>
    <p:sldId id="298" r:id="rId26"/>
    <p:sldId id="303" r:id="rId27"/>
    <p:sldId id="277" r:id="rId28"/>
    <p:sldId id="274" r:id="rId29"/>
    <p:sldId id="275" r:id="rId30"/>
    <p:sldId id="285" r:id="rId31"/>
    <p:sldId id="284" r:id="rId32"/>
    <p:sldId id="276" r:id="rId33"/>
    <p:sldId id="297" r:id="rId34"/>
    <p:sldId id="301" r:id="rId35"/>
    <p:sldId id="273" r:id="rId36"/>
    <p:sldId id="283" r:id="rId37"/>
    <p:sldId id="286" r:id="rId38"/>
    <p:sldId id="287" r:id="rId39"/>
    <p:sldId id="288" r:id="rId40"/>
    <p:sldId id="289" r:id="rId41"/>
    <p:sldId id="290" r:id="rId42"/>
    <p:sldId id="292" r:id="rId43"/>
    <p:sldId id="299" r:id="rId44"/>
    <p:sldId id="300" r:id="rId45"/>
    <p:sldId id="308" r:id="rId46"/>
    <p:sldId id="310" r:id="rId47"/>
    <p:sldId id="304" r:id="rId48"/>
    <p:sldId id="309" r:id="rId49"/>
    <p:sldId id="306" r:id="rId50"/>
    <p:sldId id="294" r:id="rId51"/>
    <p:sldId id="293" r:id="rId52"/>
    <p:sldId id="311" r:id="rId53"/>
    <p:sldId id="307" r:id="rId54"/>
    <p:sldId id="312" r:id="rId55"/>
    <p:sldId id="305" r:id="rId56"/>
    <p:sldId id="291" r:id="rId57"/>
    <p:sldId id="313" r:id="rId5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cs typeface="Arial" charset="0"/>
              </a:defRPr>
            </a:lvl1pPr>
          </a:lstStyle>
          <a:p>
            <a:pPr>
              <a:defRPr/>
            </a:pPr>
            <a:fld id="{F35BB52F-7346-4872-9599-318FD8BCF03B}" type="datetimeFigureOut">
              <a:rPr lang="en-US"/>
              <a:pPr>
                <a:defRPr/>
              </a:pPr>
              <a:t>1/20/13</a:t>
            </a:fld>
            <a:endParaRPr lang="en-US"/>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cs typeface="Arial" charset="0"/>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pitchFamily="18" charset="0"/>
                <a:cs typeface="Arial" charset="0"/>
              </a:defRPr>
            </a:lvl1pPr>
          </a:lstStyle>
          <a:p>
            <a:pPr>
              <a:defRPr/>
            </a:pPr>
            <a:fld id="{84C7C996-CCCF-43C6-AD37-606686D432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6"/>
          </p:nvPr>
        </p:nvSpPr>
        <p:spPr/>
        <p:txBody>
          <a:bodyPr/>
          <a:lstStyle>
            <a:lvl1pPr>
              <a:defRPr/>
            </a:lvl1pPr>
          </a:lstStyle>
          <a:p>
            <a:pPr>
              <a:defRPr/>
            </a:pPr>
            <a:fld id="{6BBFD451-8597-402B-8AF9-5DF0A2628BB9}" type="datetimeFigureOut">
              <a:rPr lang="en-US"/>
              <a:pPr>
                <a:defRPr/>
              </a:pPr>
              <a:t>1/20/13</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8A2E2A41-178F-43D8-B7B1-573A6A765F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5FD65563-94A9-4BBD-82AF-287E1DF10914}" type="datetimeFigureOut">
              <a:rPr lang="en-US"/>
              <a:pPr>
                <a:defRPr/>
              </a:pPr>
              <a:t>1/20/13</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BE146AEA-9127-4CB1-BEE3-61D0DFD329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4DFBF2E6-C4EF-467F-8F59-9BAF8C2D6835}" type="datetimeFigureOut">
              <a:rPr lang="en-US"/>
              <a:pPr>
                <a:defRPr/>
              </a:pPr>
              <a:t>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1008BA-39F1-4093-BC39-23CE6C8B42D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143A94-F77F-4E1E-BBE0-4D4C9654737B}" type="datetimeFigureOut">
              <a:rPr lang="en-US"/>
              <a:pPr>
                <a:defRPr/>
              </a:pPr>
              <a:t>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AA472E-7827-4430-9980-526A4DBF02B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708293-AFBD-44BF-A8B0-1348C25B4FD6}" type="datetimeFigureOut">
              <a:rPr lang="en-US"/>
              <a:pPr>
                <a:defRPr/>
              </a:pPr>
              <a:t>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C7C0EC-6E43-4261-900C-2A421EA97DC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21380" y="38086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5"/>
          </p:nvPr>
        </p:nvSpPr>
        <p:spPr/>
        <p:txBody>
          <a:bodyPr/>
          <a:lstStyle>
            <a:lvl1pPr>
              <a:defRPr/>
            </a:lvl1pPr>
          </a:lstStyle>
          <a:p>
            <a:pPr>
              <a:defRPr/>
            </a:pPr>
            <a:fld id="{7C06C23B-B0F9-4705-829E-098818220674}" type="datetimeFigureOut">
              <a:rPr lang="en-US"/>
              <a:pPr>
                <a:defRPr/>
              </a:pPr>
              <a:t>1/20/13</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B06974BB-263A-45B6-916E-192AC7F3986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21575" y="380483"/>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B19C53AF-0E62-4104-86FA-A9A1E3B2403C}" type="datetimeFigureOut">
              <a:rPr lang="en-US"/>
              <a:pPr>
                <a:defRPr/>
              </a:pPr>
              <a:t>1/20/13</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5A6BF726-BF8F-4048-95B9-69F957CB1E4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6"/>
          </p:nvPr>
        </p:nvSpPr>
        <p:spPr/>
        <p:txBody>
          <a:bodyPr/>
          <a:lstStyle>
            <a:lvl1pPr>
              <a:defRPr/>
            </a:lvl1pPr>
          </a:lstStyle>
          <a:p>
            <a:pPr>
              <a:defRPr/>
            </a:pPr>
            <a:fld id="{11538304-27DD-4B70-A4CE-909046CC50B5}" type="datetimeFigureOut">
              <a:rPr lang="en-US"/>
              <a:pPr>
                <a:defRPr/>
              </a:pPr>
              <a:t>1/20/13</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863B9CD8-D85F-4150-9433-4BBFEE55DF8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21346" y="380797"/>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AAFE943B-3276-4BD9-B760-8EE66F4BB021}" type="datetimeFigureOut">
              <a:rPr lang="en-US"/>
              <a:pPr>
                <a:defRPr/>
              </a:pPr>
              <a:t>1/20/13</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22053A8F-6FF5-4A21-8A36-B48B4D33995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5AFE964-D7C2-45C9-ACE4-67018B8EC0E9}" type="datetimeFigureOut">
              <a:rPr lang="en-US"/>
              <a:pPr>
                <a:defRPr/>
              </a:pPr>
              <a:t>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38DFC-69BE-4B45-8DE4-007523A540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D31F81D-2451-4C8F-8B16-F761B0C40A18}" type="datetimeFigureOut">
              <a:rPr lang="en-US"/>
              <a:pPr>
                <a:defRPr/>
              </a:pPr>
              <a:t>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88C97A-1AC6-49A8-9EF2-96A8164DE3D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42A17560-B54B-4D5B-B618-3E63C3A673EB}" type="datetimeFigureOut">
              <a:rPr lang="en-US"/>
              <a:pPr>
                <a:defRPr/>
              </a:pPr>
              <a:t>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4A596F-5B88-42F8-ACF1-5B728C366B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4F9F2796-0666-43FC-9971-5A81FD89A5F6}" type="datetimeFigureOut">
              <a:rPr lang="en-US"/>
              <a:pPr>
                <a:defRPr/>
              </a:pPr>
              <a:t>1/20/13</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B49D114F-5C9E-4756-A43A-18F6366F1A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414A0E-1B15-49B3-A662-2ECA272555B0}" type="datetimeFigureOut">
              <a:rPr lang="en-US"/>
              <a:pPr>
                <a:defRPr/>
              </a:pPr>
              <a:t>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FE0FC4-A75D-4F89-BD30-CECA742E9E6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B25E54F-06CA-44D3-A3FB-E35377B267EE}" type="datetimeFigureOut">
              <a:rPr lang="en-US"/>
              <a:pPr>
                <a:defRPr/>
              </a:pPr>
              <a:t>1/20/13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64EDFAB1-0C9B-4296-95FB-AAA99F30A90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2260" y="380607"/>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E6BAA05D-566C-40F0-ADD1-6D23FE5FCA66}" type="datetimeFigureOut">
              <a:rPr lang="en-US"/>
              <a:pPr>
                <a:defRPr/>
              </a:pPr>
              <a:t>1/20/13</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30465FB9-3271-4627-87D1-DFB1D2D636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0C750C3D-96DC-49C3-A9D0-305C30638BD2}" type="datetimeFigureOut">
              <a:rPr lang="en-US"/>
              <a:pPr>
                <a:defRPr/>
              </a:pPr>
              <a:t>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036B87-FE7F-45FF-835D-F257F2535F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fld id="{00A5C635-D961-4CEB-9448-AB83A2795676}" type="datetimeFigureOut">
              <a:rPr lang="en-US"/>
              <a:pPr>
                <a:defRPr/>
              </a:pPr>
              <a:t>1/20/13</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B126028A-6FBD-486D-872C-E36444194A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821FC043-1395-4462-A3D4-6878F8990AC0}" type="datetimeFigureOut">
              <a:rPr lang="en-US"/>
              <a:pPr>
                <a:defRPr/>
              </a:pPr>
              <a:t>1/20/13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A31E64B-BD82-465F-A642-0B58D0E404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fld id="{FA97FDC2-688A-4589-9721-9B84B991D694}" type="datetimeFigureOut">
              <a:rPr lang="en-US"/>
              <a:pPr>
                <a:defRPr/>
              </a:pPr>
              <a:t>1/20/13</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cs typeface="+mn-cs"/>
              </a:defRPr>
            </a:lvl1pPr>
          </a:lstStyle>
          <a:p>
            <a:pPr>
              <a:defRPr/>
            </a:pPr>
            <a:fld id="{8BB66B89-03AC-4CA1-91F4-EAFF8D415C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73" r:id="rId2"/>
    <p:sldLayoutId id="2147483782" r:id="rId3"/>
    <p:sldLayoutId id="2147483783" r:id="rId4"/>
    <p:sldLayoutId id="2147483784" r:id="rId5"/>
    <p:sldLayoutId id="2147483785" r:id="rId6"/>
    <p:sldLayoutId id="2147483774" r:id="rId7"/>
    <p:sldLayoutId id="2147483786" r:id="rId8"/>
    <p:sldLayoutId id="2147483775" r:id="rId9"/>
    <p:sldLayoutId id="2147483776" r:id="rId10"/>
    <p:sldLayoutId id="2147483777" r:id="rId11"/>
    <p:sldLayoutId id="2147483778" r:id="rId12"/>
    <p:sldLayoutId id="2147483779" r:id="rId13"/>
    <p:sldLayoutId id="2147483780" r:id="rId14"/>
    <p:sldLayoutId id="2147483787" r:id="rId15"/>
    <p:sldLayoutId id="2147483788" r:id="rId16"/>
    <p:sldLayoutId id="2147483789" r:id="rId17"/>
    <p:sldLayoutId id="2147483790" r:id="rId18"/>
    <p:sldLayoutId id="2147483791" r:id="rId19"/>
    <p:sldLayoutId id="2147483792" r:id="rId20"/>
  </p:sldLayoutIdLst>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eorgia" pitchFamily="18" charset="0"/>
        </a:defRPr>
      </a:lvl2pPr>
      <a:lvl3pPr algn="ctr" rtl="0" eaLnBrk="0" fontAlgn="base" hangingPunct="0">
        <a:spcBef>
          <a:spcPct val="0"/>
        </a:spcBef>
        <a:spcAft>
          <a:spcPct val="0"/>
        </a:spcAft>
        <a:defRPr sz="4600">
          <a:solidFill>
            <a:schemeClr val="tx1"/>
          </a:solidFill>
          <a:latin typeface="Georgia" pitchFamily="18" charset="0"/>
        </a:defRPr>
      </a:lvl3pPr>
      <a:lvl4pPr algn="ctr" rtl="0" eaLnBrk="0" fontAlgn="base" hangingPunct="0">
        <a:spcBef>
          <a:spcPct val="0"/>
        </a:spcBef>
        <a:spcAft>
          <a:spcPct val="0"/>
        </a:spcAft>
        <a:defRPr sz="4600">
          <a:solidFill>
            <a:schemeClr val="tx1"/>
          </a:solidFill>
          <a:latin typeface="Georgia" pitchFamily="18" charset="0"/>
        </a:defRPr>
      </a:lvl4pPr>
      <a:lvl5pPr algn="ctr" rtl="0" eaLnBrk="0" fontAlgn="base" hangingPunct="0">
        <a:spcBef>
          <a:spcPct val="0"/>
        </a:spcBef>
        <a:spcAft>
          <a:spcPct val="0"/>
        </a:spcAft>
        <a:defRPr sz="4600">
          <a:solidFill>
            <a:schemeClr val="tx1"/>
          </a:solidFill>
          <a:latin typeface="Georgia" pitchFamily="18" charset="0"/>
        </a:defRPr>
      </a:lvl5pPr>
      <a:lvl6pPr marL="457200" algn="ctr" rtl="0" fontAlgn="base">
        <a:spcBef>
          <a:spcPct val="0"/>
        </a:spcBef>
        <a:spcAft>
          <a:spcPct val="0"/>
        </a:spcAft>
        <a:defRPr sz="4600">
          <a:solidFill>
            <a:schemeClr val="tx1"/>
          </a:solidFill>
          <a:latin typeface="Georgia" pitchFamily="18" charset="0"/>
        </a:defRPr>
      </a:lvl6pPr>
      <a:lvl7pPr marL="914400" algn="ctr" rtl="0" fontAlgn="base">
        <a:spcBef>
          <a:spcPct val="0"/>
        </a:spcBef>
        <a:spcAft>
          <a:spcPct val="0"/>
        </a:spcAft>
        <a:defRPr sz="4600">
          <a:solidFill>
            <a:schemeClr val="tx1"/>
          </a:solidFill>
          <a:latin typeface="Georgia" pitchFamily="18" charset="0"/>
        </a:defRPr>
      </a:lvl7pPr>
      <a:lvl8pPr marL="1371600" algn="ctr" rtl="0" fontAlgn="base">
        <a:spcBef>
          <a:spcPct val="0"/>
        </a:spcBef>
        <a:spcAft>
          <a:spcPct val="0"/>
        </a:spcAft>
        <a:defRPr sz="4600">
          <a:solidFill>
            <a:schemeClr val="tx1"/>
          </a:solidFill>
          <a:latin typeface="Georgia" pitchFamily="18" charset="0"/>
        </a:defRPr>
      </a:lvl8pPr>
      <a:lvl9pPr marL="1828800" algn="ctr" rtl="0" fontAlgn="base">
        <a:spcBef>
          <a:spcPct val="0"/>
        </a:spcBef>
        <a:spcAft>
          <a:spcPct val="0"/>
        </a:spcAft>
        <a:defRPr sz="4600">
          <a:solidFill>
            <a:schemeClr val="tx1"/>
          </a:solidFill>
          <a:latin typeface="Georgia" pitchFamily="18" charset="0"/>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nerbooks.com/booksale.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ndaliteraryagen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ouisvilleky.com/2012/08/louisville-author-spotlight-welcomes-sue-graft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ffingtonpost.com/terri-giuliano-long/the-year-indies-finally-g_b_2371786.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independentpublisher.com" TargetMode="External"/><Relationship Id="rId4" Type="http://schemas.openxmlformats.org/officeDocument/2006/relationships/hyperlink" Target="http://www.bloggingauthors.com" TargetMode="External"/><Relationship Id="rId5" Type="http://schemas.openxmlformats.org/officeDocument/2006/relationships/hyperlink" Target="http://www.thecreativepenn.com" TargetMode="External"/><Relationship Id="rId1" Type="http://schemas.openxmlformats.org/officeDocument/2006/relationships/slideLayout" Target="../slideLayouts/slideLayout13.xml"/><Relationship Id="rId2" Type="http://schemas.openxmlformats.org/officeDocument/2006/relationships/hyperlink" Target="http://www.indiereader.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adazing.com/isbn-to-barcode-generator/" TargetMode="External"/><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hyperlink" Target="http://www.myidentifier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elfpublishingresources.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ulu.com/services/?cid=en_tab_services" TargetMode="External"/><Relationship Id="rId4" Type="http://schemas.openxmlformats.org/officeDocument/2006/relationships/hyperlink" Target="http://www.adazing.com/book-cover-design/" TargetMode="External"/><Relationship Id="rId1" Type="http://schemas.openxmlformats.org/officeDocument/2006/relationships/slideLayout" Target="../slideLayouts/slideLayout13.xml"/><Relationship Id="rId2" Type="http://schemas.openxmlformats.org/officeDocument/2006/relationships/hyperlink" Target="https://www.createspace.com/pub/services.home.do?tab=LAYOU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pubit.barnesandnoble.com/" TargetMode="External"/><Relationship Id="rId4" Type="http://schemas.openxmlformats.org/officeDocument/2006/relationships/hyperlink" Target="http://www.apple.com/itunes/content-providers/" TargetMode="External"/><Relationship Id="rId5" Type="http://schemas.openxmlformats.org/officeDocument/2006/relationships/hyperlink" Target="http://books.google.com/" TargetMode="External"/><Relationship Id="rId1" Type="http://schemas.openxmlformats.org/officeDocument/2006/relationships/slideLayout" Target="../slideLayouts/slideLayout13.xml"/><Relationship Id="rId2" Type="http://schemas.openxmlformats.org/officeDocument/2006/relationships/hyperlink" Target="http://kdp.amazon.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lulu.com/" TargetMode="External"/><Relationship Id="rId4" Type="http://schemas.openxmlformats.org/officeDocument/2006/relationships/hyperlink" Target="http://www.iuniverse.com/" TargetMode="External"/><Relationship Id="rId5" Type="http://schemas.openxmlformats.org/officeDocument/2006/relationships/hyperlink" Target="http://www.trafford.com/" TargetMode="External"/><Relationship Id="rId6" Type="http://schemas.openxmlformats.org/officeDocument/2006/relationships/hyperlink" Target="http://www.authorhouse.com/" TargetMode="External"/><Relationship Id="rId7" Type="http://schemas.openxmlformats.org/officeDocument/2006/relationships/hyperlink" Target="http://www.xlibris.com/" TargetMode="External"/><Relationship Id="rId1" Type="http://schemas.openxmlformats.org/officeDocument/2006/relationships/slideLayout" Target="../slideLayouts/slideLayout13.xml"/><Relationship Id="rId2" Type="http://schemas.openxmlformats.org/officeDocument/2006/relationships/hyperlink" Target="http://www.createspace.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sauret.com" TargetMode="External"/><Relationship Id="rId3"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ww.midwestbookreview.com/" TargetMode="External"/><Relationship Id="rId4" Type="http://schemas.openxmlformats.org/officeDocument/2006/relationships/hyperlink" Target="http://reviews.libraryjournal.com/" TargetMode="External"/><Relationship Id="rId5" Type="http://schemas.openxmlformats.org/officeDocument/2006/relationships/hyperlink" Target="http://www.forewordreviews.com/" TargetMode="External"/><Relationship Id="rId1" Type="http://schemas.openxmlformats.org/officeDocument/2006/relationships/slideLayout" Target="../slideLayouts/slideLayout13.xml"/><Relationship Id="rId2" Type="http://schemas.openxmlformats.org/officeDocument/2006/relationships/hyperlink" Target="http://www.readerviews.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portlandbookreview.com/" TargetMode="External"/><Relationship Id="rId4" Type="http://schemas.openxmlformats.org/officeDocument/2006/relationships/hyperlink" Target="http://www.sanfranciscobookreview.com/" TargetMode="External"/><Relationship Id="rId5" Type="http://schemas.openxmlformats.org/officeDocument/2006/relationships/hyperlink" Target="http://www.indiereader.com/author-promotional-opportunities" TargetMode="External"/><Relationship Id="rId6" Type="http://schemas.openxmlformats.org/officeDocument/2006/relationships/hyperlink" Target="http://www.bibliobuffet.com/" TargetMode="External"/><Relationship Id="rId1" Type="http://schemas.openxmlformats.org/officeDocument/2006/relationships/slideLayout" Target="../slideLayouts/slideLayout13.xml"/><Relationship Id="rId2" Type="http://schemas.openxmlformats.org/officeDocument/2006/relationships/hyperlink" Target="http://www.readersfavorite.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themeforest.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thebookdesigner.com/book-award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www.outthinkgroup.com/" TargetMode="External"/><Relationship Id="rId4" Type="http://schemas.openxmlformats.org/officeDocument/2006/relationships/hyperlink" Target="http://www.bowkerinfo.com/pubtrack/AnnualBookProduction2010/ISBN_Output_2002-2010.pdf" TargetMode="External"/><Relationship Id="rId5" Type="http://schemas.openxmlformats.org/officeDocument/2006/relationships/hyperlink" Target="http://michaelhyatt.com/" TargetMode="External"/><Relationship Id="rId1" Type="http://schemas.openxmlformats.org/officeDocument/2006/relationships/slideLayout" Target="../slideLayouts/slideLayout2.xml"/><Relationship Id="rId2" Type="http://schemas.openxmlformats.org/officeDocument/2006/relationships/hyperlink" Target="http://ptbertram.wordpress.com/2012/04/17/how-many-books-are-going-to-be-published-in-2012-prepare-for-a-shoc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4213" y="381000"/>
            <a:ext cx="7772400" cy="1470025"/>
          </a:xfrm>
        </p:spPr>
        <p:txBody>
          <a:bodyPr/>
          <a:lstStyle/>
          <a:p>
            <a:r>
              <a:rPr lang="en-US" dirty="0" smtClean="0"/>
              <a:t>The World of Self Publishing</a:t>
            </a:r>
          </a:p>
        </p:txBody>
      </p:sp>
      <p:sp>
        <p:nvSpPr>
          <p:cNvPr id="22531" name="Subtitle 2"/>
          <p:cNvSpPr>
            <a:spLocks noGrp="1"/>
          </p:cNvSpPr>
          <p:nvPr>
            <p:ph type="subTitle" idx="1"/>
          </p:nvPr>
        </p:nvSpPr>
        <p:spPr>
          <a:xfrm>
            <a:off x="1295400" y="4876800"/>
            <a:ext cx="6856413" cy="1600200"/>
          </a:xfrm>
        </p:spPr>
        <p:txBody>
          <a:bodyPr/>
          <a:lstStyle/>
          <a:p>
            <a:pPr>
              <a:spcBef>
                <a:spcPct val="0"/>
              </a:spcBef>
            </a:pPr>
            <a:r>
              <a:rPr lang="en-US" sz="3200" dirty="0" smtClean="0"/>
              <a:t>Removing the stain and stigma</a:t>
            </a:r>
          </a:p>
          <a:p>
            <a:pPr>
              <a:spcBef>
                <a:spcPct val="0"/>
              </a:spcBef>
            </a:pPr>
            <a:endParaRPr lang="en-US" sz="2400" dirty="0" smtClean="0"/>
          </a:p>
          <a:p>
            <a:pPr>
              <a:spcBef>
                <a:spcPct val="0"/>
              </a:spcBef>
            </a:pPr>
            <a:r>
              <a:rPr lang="en-US" sz="2400" dirty="0" err="1" smtClean="0"/>
              <a:t>www.msauret.com</a:t>
            </a:r>
            <a:endParaRPr lang="en-US" dirty="0" smtClean="0"/>
          </a:p>
          <a:p>
            <a:pPr>
              <a:spcBef>
                <a:spcPct val="0"/>
              </a:spcBef>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4200" smtClean="0"/>
              <a:t>Sales statistics don’t stack up</a:t>
            </a:r>
          </a:p>
        </p:txBody>
      </p:sp>
      <p:sp>
        <p:nvSpPr>
          <p:cNvPr id="30722" name="Content Placeholder 2"/>
          <p:cNvSpPr>
            <a:spLocks noGrp="1"/>
          </p:cNvSpPr>
          <p:nvPr>
            <p:ph idx="1"/>
          </p:nvPr>
        </p:nvSpPr>
        <p:spPr/>
        <p:txBody>
          <a:bodyPr/>
          <a:lstStyle/>
          <a:p>
            <a:pPr eaLnBrk="1" hangingPunct="1"/>
            <a:r>
              <a:rPr lang="en-US" smtClean="0"/>
              <a:t>Sales growth are </a:t>
            </a:r>
            <a:r>
              <a:rPr lang="en-US" b="1" smtClean="0"/>
              <a:t>not </a:t>
            </a:r>
            <a:r>
              <a:rPr lang="en-US" smtClean="0"/>
              <a:t>in line with publication numbers growth</a:t>
            </a:r>
          </a:p>
          <a:p>
            <a:pPr lvl="1" eaLnBrk="1" hangingPunct="1"/>
            <a:r>
              <a:rPr lang="en-US" smtClean="0"/>
              <a:t>The number of books published are </a:t>
            </a:r>
            <a:r>
              <a:rPr lang="en-US" b="1" smtClean="0"/>
              <a:t>doubling</a:t>
            </a:r>
            <a:r>
              <a:rPr lang="en-US" smtClean="0"/>
              <a:t> or even </a:t>
            </a:r>
            <a:r>
              <a:rPr lang="en-US" b="1" smtClean="0"/>
              <a:t>tripling </a:t>
            </a:r>
            <a:r>
              <a:rPr lang="en-US" smtClean="0"/>
              <a:t>each year</a:t>
            </a:r>
          </a:p>
          <a:p>
            <a:pPr lvl="1" eaLnBrk="1" hangingPunct="1"/>
            <a:r>
              <a:rPr lang="en-US" smtClean="0"/>
              <a:t>And yet, book sales are growing by only </a:t>
            </a:r>
            <a:r>
              <a:rPr lang="en-US" b="1" smtClean="0"/>
              <a:t>10% to 20%</a:t>
            </a:r>
            <a:r>
              <a:rPr lang="en-US" smtClean="0"/>
              <a:t> each year (Source: </a:t>
            </a:r>
            <a:r>
              <a:rPr lang="en-US" smtClean="0">
                <a:hlinkClick r:id="rId2"/>
              </a:rPr>
              <a:t>www.fonerbooks.com</a:t>
            </a:r>
            <a:r>
              <a:rPr lang="en-US" smtClean="0"/>
              <a:t>)</a:t>
            </a:r>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4200" smtClean="0"/>
              <a:t>Odds (and the Force) are against you</a:t>
            </a:r>
          </a:p>
        </p:txBody>
      </p:sp>
      <p:sp>
        <p:nvSpPr>
          <p:cNvPr id="31746" name="Content Placeholder 2"/>
          <p:cNvSpPr>
            <a:spLocks noGrp="1"/>
          </p:cNvSpPr>
          <p:nvPr>
            <p:ph idx="1"/>
          </p:nvPr>
        </p:nvSpPr>
        <p:spPr>
          <a:xfrm>
            <a:off x="914400" y="1600200"/>
            <a:ext cx="7313613" cy="4513263"/>
          </a:xfrm>
        </p:spPr>
        <p:txBody>
          <a:bodyPr/>
          <a:lstStyle/>
          <a:p>
            <a:pPr eaLnBrk="1" hangingPunct="1">
              <a:lnSpc>
                <a:spcPct val="90000"/>
              </a:lnSpc>
            </a:pPr>
            <a:r>
              <a:rPr lang="en-US" sz="2200" smtClean="0"/>
              <a:t>Average </a:t>
            </a:r>
            <a:r>
              <a:rPr lang="en-US" sz="2200" b="1" smtClean="0"/>
              <a:t>number of book sales are dropping</a:t>
            </a:r>
            <a:r>
              <a:rPr lang="en-US" sz="2200" smtClean="0"/>
              <a:t> per book due to the explosion of books being published</a:t>
            </a:r>
          </a:p>
          <a:p>
            <a:pPr eaLnBrk="1" hangingPunct="1">
              <a:lnSpc>
                <a:spcPct val="90000"/>
              </a:lnSpc>
            </a:pPr>
            <a:r>
              <a:rPr lang="en-US" sz="2200" smtClean="0"/>
              <a:t>A book has less than a </a:t>
            </a:r>
            <a:r>
              <a:rPr lang="en-US" sz="2200" b="1" smtClean="0"/>
              <a:t>1% chance of being stocked</a:t>
            </a:r>
            <a:r>
              <a:rPr lang="en-US" sz="2200" smtClean="0"/>
              <a:t> in a bookstore!</a:t>
            </a:r>
          </a:p>
          <a:p>
            <a:pPr eaLnBrk="1" hangingPunct="1">
              <a:lnSpc>
                <a:spcPct val="90000"/>
              </a:lnSpc>
            </a:pPr>
            <a:r>
              <a:rPr lang="en-US" sz="2200" smtClean="0"/>
              <a:t>Barnes &amp; Noble won’t even touch your book unless you’re stocked in their warehouse; that means no book events or book signings in store!</a:t>
            </a:r>
          </a:p>
          <a:p>
            <a:pPr lvl="1" eaLnBrk="1" hangingPunct="1">
              <a:lnSpc>
                <a:spcPct val="90000"/>
              </a:lnSpc>
            </a:pPr>
            <a:r>
              <a:rPr lang="en-US" sz="2000" smtClean="0"/>
              <a:t>In 2005, I was able to secure </a:t>
            </a:r>
            <a:r>
              <a:rPr lang="en-US" sz="2000" b="1" smtClean="0"/>
              <a:t>book signing </a:t>
            </a:r>
            <a:r>
              <a:rPr lang="en-US" sz="2000" smtClean="0"/>
              <a:t>events with </a:t>
            </a:r>
            <a:r>
              <a:rPr lang="en-US" sz="2000" b="1" smtClean="0"/>
              <a:t>two different book stores </a:t>
            </a:r>
            <a:r>
              <a:rPr lang="en-US" sz="2000" smtClean="0"/>
              <a:t>just by walking in and talking with a manager (Borders &amp; Waldenbooks). That’s impossible to do now.</a:t>
            </a:r>
          </a:p>
          <a:p>
            <a:pPr lvl="1" eaLnBrk="1" hangingPunct="1">
              <a:lnSpc>
                <a:spcPct val="90000"/>
              </a:lnSpc>
            </a:pPr>
            <a:r>
              <a:rPr lang="en-US" sz="2000" smtClean="0"/>
              <a:t>You’ll have to </a:t>
            </a:r>
            <a:r>
              <a:rPr lang="en-US" sz="2000" b="1" smtClean="0"/>
              <a:t>be more creative</a:t>
            </a:r>
            <a:r>
              <a:rPr lang="en-US" sz="2000" smtClean="0"/>
              <a:t> than ever to set up book signing events nowadays!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dirty="0" smtClean="0"/>
              <a:t>Don’t expect to get stocked</a:t>
            </a:r>
          </a:p>
        </p:txBody>
      </p:sp>
      <p:pic>
        <p:nvPicPr>
          <p:cNvPr id="32770" name="Picture 5" descr="ibp109bl"/>
          <p:cNvPicPr>
            <a:picLocks noChangeAspect="1" noChangeArrowheads="1"/>
          </p:cNvPicPr>
          <p:nvPr/>
        </p:nvPicPr>
        <p:blipFill>
          <a:blip r:embed="rId2"/>
          <a:srcRect/>
          <a:stretch>
            <a:fillRect/>
          </a:stretch>
        </p:blipFill>
        <p:spPr bwMode="auto">
          <a:xfrm>
            <a:off x="2667000" y="1520825"/>
            <a:ext cx="4070350" cy="465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914400" y="501650"/>
            <a:ext cx="7313613" cy="868363"/>
          </a:xfrm>
        </p:spPr>
        <p:txBody>
          <a:bodyPr/>
          <a:lstStyle/>
          <a:p>
            <a:pPr eaLnBrk="1" hangingPunct="1"/>
            <a:r>
              <a:rPr lang="en-US" smtClean="0"/>
              <a:t>Expect to spend money</a:t>
            </a:r>
          </a:p>
        </p:txBody>
      </p:sp>
      <p:sp>
        <p:nvSpPr>
          <p:cNvPr id="33794" name="Content Placeholder 2"/>
          <p:cNvSpPr>
            <a:spLocks/>
          </p:cNvSpPr>
          <p:nvPr/>
        </p:nvSpPr>
        <p:spPr bwMode="auto">
          <a:xfrm>
            <a:off x="914400" y="1676400"/>
            <a:ext cx="7313613" cy="4665663"/>
          </a:xfrm>
          <a:prstGeom prst="rect">
            <a:avLst/>
          </a:prstGeom>
          <a:noFill/>
          <a:ln w="9525">
            <a:noFill/>
            <a:miter lim="800000"/>
            <a:headEnd/>
            <a:tailEnd/>
          </a:ln>
        </p:spPr>
        <p:txBody>
          <a:bodyPr/>
          <a:lstStyle/>
          <a:p>
            <a:pPr marL="463550" indent="-463550" defTabSz="914400">
              <a:lnSpc>
                <a:spcPct val="90000"/>
              </a:lnSpc>
              <a:spcBef>
                <a:spcPts val="2000"/>
              </a:spcBef>
              <a:buSzPct val="90000"/>
              <a:buFontTx/>
              <a:buBlip>
                <a:blip r:embed="rId2"/>
              </a:buBlip>
            </a:pPr>
            <a:r>
              <a:rPr lang="en-US" sz="2400">
                <a:latin typeface="Georgia" pitchFamily="18" charset="0"/>
              </a:rPr>
              <a:t>Professional editing: $1,500 to $3,000</a:t>
            </a:r>
          </a:p>
          <a:p>
            <a:pPr marL="463550" indent="-463550" defTabSz="914400">
              <a:lnSpc>
                <a:spcPct val="90000"/>
              </a:lnSpc>
              <a:spcBef>
                <a:spcPts val="2000"/>
              </a:spcBef>
              <a:buSzPct val="90000"/>
              <a:buFontTx/>
              <a:buBlip>
                <a:blip r:embed="rId2"/>
              </a:buBlip>
            </a:pPr>
            <a:r>
              <a:rPr lang="en-US" sz="2400">
                <a:latin typeface="Georgia" pitchFamily="18" charset="0"/>
              </a:rPr>
              <a:t>Book cover: $250 to $1,000</a:t>
            </a:r>
          </a:p>
          <a:p>
            <a:pPr marL="463550" indent="-463550" defTabSz="914400">
              <a:lnSpc>
                <a:spcPct val="90000"/>
              </a:lnSpc>
              <a:spcBef>
                <a:spcPts val="2000"/>
              </a:spcBef>
              <a:buSzPct val="90000"/>
              <a:buFontTx/>
              <a:buBlip>
                <a:blip r:embed="rId2"/>
              </a:buBlip>
            </a:pPr>
            <a:r>
              <a:rPr lang="en-US" sz="2400">
                <a:latin typeface="Georgia" pitchFamily="18" charset="0"/>
              </a:rPr>
              <a:t>Book layout &amp; formatting: $150 to $350</a:t>
            </a:r>
          </a:p>
          <a:p>
            <a:pPr marL="463550" indent="-463550" defTabSz="914400">
              <a:lnSpc>
                <a:spcPct val="90000"/>
              </a:lnSpc>
              <a:spcBef>
                <a:spcPts val="2000"/>
              </a:spcBef>
              <a:buSzPct val="90000"/>
              <a:buFontTx/>
              <a:buBlip>
                <a:blip r:embed="rId2"/>
              </a:buBlip>
            </a:pPr>
            <a:r>
              <a:rPr lang="en-US" sz="2400">
                <a:latin typeface="Georgia" pitchFamily="18" charset="0"/>
              </a:rPr>
              <a:t>Book listing: $25 to $300</a:t>
            </a:r>
          </a:p>
          <a:p>
            <a:pPr marL="463550" indent="-463550" defTabSz="914400">
              <a:lnSpc>
                <a:spcPct val="90000"/>
              </a:lnSpc>
              <a:spcBef>
                <a:spcPts val="2000"/>
              </a:spcBef>
              <a:buSzPct val="90000"/>
              <a:buFontTx/>
              <a:buBlip>
                <a:blip r:embed="rId2"/>
              </a:buBlip>
            </a:pPr>
            <a:r>
              <a:rPr lang="en-US" sz="2400">
                <a:latin typeface="Georgia" pitchFamily="18" charset="0"/>
              </a:rPr>
              <a:t>Book printing: $5 to $10 per book</a:t>
            </a:r>
          </a:p>
          <a:p>
            <a:pPr marL="463550" indent="-463550" defTabSz="914400">
              <a:lnSpc>
                <a:spcPct val="90000"/>
              </a:lnSpc>
              <a:spcBef>
                <a:spcPts val="2000"/>
              </a:spcBef>
              <a:buSzPct val="90000"/>
              <a:buFontTx/>
              <a:buBlip>
                <a:blip r:embed="rId2"/>
              </a:buBlip>
            </a:pPr>
            <a:r>
              <a:rPr lang="en-US" sz="2400">
                <a:latin typeface="Georgia" pitchFamily="18" charset="0"/>
              </a:rPr>
              <a:t>Total: $1,925 to $4,650 before printing a single book</a:t>
            </a:r>
          </a:p>
          <a:p>
            <a:pPr marL="463550" indent="-463550" defTabSz="914400">
              <a:lnSpc>
                <a:spcPct val="90000"/>
              </a:lnSpc>
              <a:spcBef>
                <a:spcPts val="2000"/>
              </a:spcBef>
              <a:buSzPct val="90000"/>
              <a:buFontTx/>
              <a:buBlip>
                <a:blip r:embed="rId2"/>
              </a:buBlip>
            </a:pPr>
            <a:r>
              <a:rPr lang="en-US" sz="2400">
                <a:latin typeface="Georgia" pitchFamily="18" charset="0"/>
              </a:rPr>
              <a:t>We haven’t spent a single dollar on advertising yet!</a:t>
            </a:r>
          </a:p>
          <a:p>
            <a:pPr marL="463550" indent="-463550" defTabSz="914400">
              <a:lnSpc>
                <a:spcPct val="90000"/>
              </a:lnSpc>
              <a:spcBef>
                <a:spcPts val="2000"/>
              </a:spcBef>
              <a:buSzPct val="90000"/>
              <a:buFontTx/>
              <a:buBlip>
                <a:blip r:embed="rId2"/>
              </a:buBlip>
            </a:pPr>
            <a:endParaRPr lang="en-US" sz="240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You’re on your own</a:t>
            </a:r>
          </a:p>
        </p:txBody>
      </p:sp>
      <p:sp>
        <p:nvSpPr>
          <p:cNvPr id="34818" name="Content Placeholder 2"/>
          <p:cNvSpPr>
            <a:spLocks noGrp="1"/>
          </p:cNvSpPr>
          <p:nvPr>
            <p:ph idx="1"/>
          </p:nvPr>
        </p:nvSpPr>
        <p:spPr>
          <a:xfrm>
            <a:off x="914400" y="1735138"/>
            <a:ext cx="7313613" cy="4665662"/>
          </a:xfrm>
        </p:spPr>
        <p:txBody>
          <a:bodyPr/>
          <a:lstStyle/>
          <a:p>
            <a:pPr eaLnBrk="1" hangingPunct="1">
              <a:lnSpc>
                <a:spcPct val="90000"/>
              </a:lnSpc>
            </a:pPr>
            <a:r>
              <a:rPr lang="en-US" smtClean="0"/>
              <a:t>Being an Indie Author means </a:t>
            </a:r>
            <a:r>
              <a:rPr lang="en-US" b="1" smtClean="0"/>
              <a:t>flying solo</a:t>
            </a:r>
            <a:r>
              <a:rPr lang="en-US" smtClean="0"/>
              <a:t>: </a:t>
            </a:r>
          </a:p>
          <a:p>
            <a:pPr lvl="1" eaLnBrk="1" hangingPunct="1">
              <a:lnSpc>
                <a:spcPct val="90000"/>
              </a:lnSpc>
            </a:pPr>
            <a:r>
              <a:rPr lang="en-US" smtClean="0"/>
              <a:t>no coach, no mentor, no publicist, no editor and no sanity check to keep you motivated once your book is launched</a:t>
            </a:r>
          </a:p>
          <a:p>
            <a:pPr lvl="1" eaLnBrk="1" hangingPunct="1">
              <a:lnSpc>
                <a:spcPct val="90000"/>
              </a:lnSpc>
            </a:pPr>
            <a:r>
              <a:rPr lang="en-US" smtClean="0"/>
              <a:t>Prepare to do a LOT of work to market and promote your book</a:t>
            </a:r>
          </a:p>
          <a:p>
            <a:pPr eaLnBrk="1" hangingPunct="1">
              <a:lnSpc>
                <a:spcPct val="90000"/>
              </a:lnSpc>
            </a:pPr>
            <a:r>
              <a:rPr lang="en-US" smtClean="0"/>
              <a:t>You have to </a:t>
            </a:r>
            <a:r>
              <a:rPr lang="en-US" b="1" smtClean="0"/>
              <a:t>be in it for the long haul</a:t>
            </a:r>
            <a:r>
              <a:rPr lang="en-US" smtClean="0"/>
              <a:t>.</a:t>
            </a:r>
          </a:p>
          <a:p>
            <a:pPr lvl="1" eaLnBrk="1" hangingPunct="1">
              <a:lnSpc>
                <a:spcPct val="90000"/>
              </a:lnSpc>
            </a:pPr>
            <a:r>
              <a:rPr lang="en-US" smtClean="0"/>
              <a:t>Overnight successes are the exception, not the rule</a:t>
            </a:r>
          </a:p>
          <a:p>
            <a:pPr lvl="1" eaLnBrk="1" hangingPunct="1">
              <a:lnSpc>
                <a:spcPct val="90000"/>
              </a:lnSpc>
            </a:pPr>
            <a:r>
              <a:rPr lang="en-US" smtClean="0"/>
              <a:t>New York Literary Agent </a:t>
            </a:r>
            <a:r>
              <a:rPr lang="en-US" smtClean="0">
                <a:hlinkClick r:id="rId2"/>
              </a:rPr>
              <a:t>Noah Lukeman </a:t>
            </a:r>
            <a:r>
              <a:rPr lang="en-US" smtClean="0"/>
              <a:t>tells authors to write and promote for 20 YEARS before they can expect to see real success (with multiple books)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The stigma still stings</a:t>
            </a:r>
          </a:p>
        </p:txBody>
      </p:sp>
      <p:sp>
        <p:nvSpPr>
          <p:cNvPr id="35842" name="Content Placeholder 2"/>
          <p:cNvSpPr>
            <a:spLocks noGrp="1"/>
          </p:cNvSpPr>
          <p:nvPr>
            <p:ph idx="1"/>
          </p:nvPr>
        </p:nvSpPr>
        <p:spPr>
          <a:xfrm>
            <a:off x="914400" y="1735138"/>
            <a:ext cx="7313613" cy="4741862"/>
          </a:xfrm>
        </p:spPr>
        <p:txBody>
          <a:bodyPr/>
          <a:lstStyle/>
          <a:p>
            <a:pPr eaLnBrk="1" hangingPunct="1"/>
            <a:r>
              <a:rPr lang="en-US" smtClean="0"/>
              <a:t>Despite all of your hard work and credentials, most news organizations won’t even touch your book for review due to the stigma that self-publishing still holds</a:t>
            </a:r>
          </a:p>
          <a:p>
            <a:pPr eaLnBrk="1" hangingPunct="1"/>
            <a:r>
              <a:rPr lang="en-US" smtClean="0">
                <a:hlinkClick r:id="rId2"/>
              </a:rPr>
              <a:t>“Don’t self-publish. That’s as good as admitting you’re too lazy to do the hard work,” Sue Grafton, author of the A-Z thriller series.</a:t>
            </a:r>
            <a:endParaRPr lang="en-US" smtClean="0"/>
          </a:p>
          <a:p>
            <a:pPr eaLnBrk="1" hangingPunct="1"/>
            <a:r>
              <a:rPr lang="en-US" smtClean="0"/>
              <a:t>Without an established publisher, your book will lack initial legitimacy to attract public attention. You will have to earn EVERY reader.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200" smtClean="0"/>
              <a:t>You might as well give up now, while you’re ahead…</a:t>
            </a:r>
          </a:p>
        </p:txBody>
      </p:sp>
      <p:sp>
        <p:nvSpPr>
          <p:cNvPr id="36866" name="Content Placeholder 2"/>
          <p:cNvSpPr>
            <a:spLocks noGrp="1"/>
          </p:cNvSpPr>
          <p:nvPr>
            <p:ph idx="1"/>
          </p:nvPr>
        </p:nvSpPr>
        <p:spPr/>
        <p:txBody>
          <a:bodyPr/>
          <a:lstStyle/>
          <a:p>
            <a:pPr eaLnBrk="1" hangingPunct="1"/>
            <a:r>
              <a:rPr lang="en-US" smtClean="0"/>
              <a:t>There will be dark days of no sales and a sense of no hope. There will moments where you will feel you’ve wasted your time and the money you’ve invested in promoting your book. You will start to believe that maybe you really weren’t good enough to get published by a real publishing house. There will be days you will believe you are a loser and your book is not worth pursuing. </a:t>
            </a:r>
          </a:p>
          <a:p>
            <a:pPr eaLnBrk="1" hangingPunct="1"/>
            <a:r>
              <a:rPr lang="en-US" smtClean="0"/>
              <a:t>All of that is true. If you believe it.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And now for some hope</a:t>
            </a:r>
          </a:p>
        </p:txBody>
      </p:sp>
      <p:sp>
        <p:nvSpPr>
          <p:cNvPr id="37890" name="Content Placeholder 2"/>
          <p:cNvSpPr>
            <a:spLocks noGrp="1"/>
          </p:cNvSpPr>
          <p:nvPr>
            <p:ph idx="1"/>
          </p:nvPr>
        </p:nvSpPr>
        <p:spPr/>
        <p:txBody>
          <a:bodyPr/>
          <a:lstStyle/>
          <a:p>
            <a:pPr eaLnBrk="1" hangingPunct="1"/>
            <a:r>
              <a:rPr lang="en-US" smtClean="0"/>
              <a:t>Self-publishing successes DO happen!</a:t>
            </a:r>
          </a:p>
          <a:p>
            <a:pPr lvl="1" eaLnBrk="1" hangingPunct="1"/>
            <a:r>
              <a:rPr lang="en-US" smtClean="0"/>
              <a:t>John Locke was the first self-published author to sell a million copies of his book series on Amazon</a:t>
            </a:r>
          </a:p>
          <a:p>
            <a:pPr lvl="1" eaLnBrk="1" hangingPunct="1"/>
            <a:r>
              <a:rPr lang="en-US" smtClean="0"/>
              <a:t>Hugh Howey, author of WOOL became a #1 Bestseller on Amazon and was picked up by Simon &amp; Schuster for paperback distribution</a:t>
            </a:r>
          </a:p>
          <a:p>
            <a:pPr lvl="1" eaLnBrk="1" hangingPunct="1"/>
            <a:r>
              <a:rPr lang="en-US" smtClean="0"/>
              <a:t>Darcie Chan, author of “The Mill River Recluse” sold 600,000 Kindle edition copies</a:t>
            </a:r>
          </a:p>
          <a:p>
            <a:pPr lvl="1"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A good year for Indies</a:t>
            </a:r>
          </a:p>
        </p:txBody>
      </p:sp>
      <p:sp>
        <p:nvSpPr>
          <p:cNvPr id="38914" name="Content Placeholder 2"/>
          <p:cNvSpPr>
            <a:spLocks noGrp="1"/>
          </p:cNvSpPr>
          <p:nvPr>
            <p:ph idx="1"/>
          </p:nvPr>
        </p:nvSpPr>
        <p:spPr/>
        <p:txBody>
          <a:bodyPr/>
          <a:lstStyle/>
          <a:p>
            <a:pPr eaLnBrk="1" hangingPunct="1"/>
            <a:r>
              <a:rPr lang="en-US" dirty="0" smtClean="0">
                <a:hlinkClick r:id="rId2"/>
              </a:rPr>
              <a:t>2012 was a good year for Indie Authors</a:t>
            </a:r>
            <a:endParaRPr lang="en-US" dirty="0" smtClean="0"/>
          </a:p>
          <a:p>
            <a:pPr eaLnBrk="1" hangingPunct="1"/>
            <a:r>
              <a:rPr lang="en-US" dirty="0" smtClean="0"/>
              <a:t>More and more websites now exist to promote, encourage and award </a:t>
            </a:r>
            <a:r>
              <a:rPr lang="en-US" dirty="0" err="1" smtClean="0"/>
              <a:t>indie</a:t>
            </a:r>
            <a:r>
              <a:rPr lang="en-US" dirty="0" smtClean="0"/>
              <a:t> authors – Even </a:t>
            </a:r>
            <a:r>
              <a:rPr lang="en-US" b="1" dirty="0" err="1" smtClean="0"/>
              <a:t>Kirkus</a:t>
            </a:r>
            <a:r>
              <a:rPr lang="en-US" dirty="0" smtClean="0"/>
              <a:t> (one of the largest book reviewers giants in the publishing industry) has a section solely devoted to </a:t>
            </a:r>
            <a:r>
              <a:rPr lang="en-US" dirty="0" err="1" smtClean="0"/>
              <a:t>indie</a:t>
            </a:r>
            <a:r>
              <a:rPr lang="en-US" dirty="0" smtClean="0"/>
              <a:t> writers</a:t>
            </a:r>
          </a:p>
          <a:p>
            <a:pPr eaLnBrk="1" hangingPunct="1"/>
            <a:r>
              <a:rPr lang="en-US" dirty="0" smtClean="0"/>
              <a:t>There are at least a dozen book competitions designed specifically for small-press and self-published titles, while a few years ago they might never be considered.</a:t>
            </a:r>
          </a:p>
          <a:p>
            <a:pPr eaLnBrk="1" hangingPunct="1">
              <a:buFontTx/>
              <a:buNone/>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More options than ever</a:t>
            </a:r>
          </a:p>
        </p:txBody>
      </p:sp>
      <p:sp>
        <p:nvSpPr>
          <p:cNvPr id="39938" name="Content Placeholder 2"/>
          <p:cNvSpPr>
            <a:spLocks noGrp="1"/>
          </p:cNvSpPr>
          <p:nvPr>
            <p:ph idx="1"/>
          </p:nvPr>
        </p:nvSpPr>
        <p:spPr/>
        <p:txBody>
          <a:bodyPr/>
          <a:lstStyle/>
          <a:p>
            <a:pPr lvl="1" eaLnBrk="1" hangingPunct="1"/>
            <a:r>
              <a:rPr lang="en-US" smtClean="0"/>
              <a:t>Assisted self-publishing options have exploded</a:t>
            </a:r>
          </a:p>
          <a:p>
            <a:pPr marL="1143000" lvl="2" indent="-228600" eaLnBrk="1" hangingPunct="1"/>
            <a:r>
              <a:rPr lang="en-US" smtClean="0"/>
              <a:t>Just a decade ago, </a:t>
            </a:r>
            <a:r>
              <a:rPr lang="en-US" b="1" smtClean="0"/>
              <a:t>most</a:t>
            </a:r>
            <a:r>
              <a:rPr lang="en-US" smtClean="0"/>
              <a:t> companies that provided self-publishing options were </a:t>
            </a:r>
            <a:r>
              <a:rPr lang="en-US" b="1" smtClean="0"/>
              <a:t>scams!</a:t>
            </a:r>
          </a:p>
          <a:p>
            <a:pPr marL="1143000" lvl="2" indent="-228600" eaLnBrk="1" hangingPunct="1"/>
            <a:r>
              <a:rPr lang="en-US" smtClean="0"/>
              <a:t>Some scam companies still exist, but there are plenty </a:t>
            </a:r>
            <a:r>
              <a:rPr lang="en-US" b="1" smtClean="0"/>
              <a:t>legit</a:t>
            </a:r>
            <a:r>
              <a:rPr lang="en-US" smtClean="0"/>
              <a:t> options out there</a:t>
            </a:r>
          </a:p>
          <a:p>
            <a:pPr lvl="1" eaLnBrk="1" hangingPunct="1"/>
            <a:r>
              <a:rPr lang="en-US" smtClean="0"/>
              <a:t>Assisted self-publishing companies provide an array of services, from editing to registration, book design and marketing. </a:t>
            </a:r>
          </a:p>
          <a:p>
            <a:pPr marL="1143000" lvl="2" indent="-228600" eaLnBrk="1" hangingPunct="1"/>
            <a:r>
              <a:rPr lang="en-US" smtClean="0"/>
              <a:t>Pay-as-you go options</a:t>
            </a:r>
          </a:p>
          <a:p>
            <a:pPr marL="1143000" lvl="2" indent="-228600" eaLnBrk="1" hangingPunct="1"/>
            <a:r>
              <a:rPr lang="en-US" smtClean="0"/>
              <a:t>Much more affordable than ever before</a:t>
            </a:r>
          </a:p>
          <a:p>
            <a:pPr lvl="1" eaLnBrk="1" hangingPunct="1">
              <a:buFontTx/>
              <a:buNone/>
            </a:pP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914400" y="228600"/>
            <a:ext cx="7313613" cy="868363"/>
          </a:xfrm>
        </p:spPr>
        <p:txBody>
          <a:bodyPr/>
          <a:lstStyle/>
          <a:p>
            <a:pPr eaLnBrk="1" hangingPunct="1"/>
            <a:r>
              <a:rPr lang="en-US" smtClean="0"/>
              <a:t>Before we begin…</a:t>
            </a:r>
          </a:p>
        </p:txBody>
      </p:sp>
      <p:sp>
        <p:nvSpPr>
          <p:cNvPr id="23554" name="Content Placeholder 2"/>
          <p:cNvSpPr>
            <a:spLocks noGrp="1"/>
          </p:cNvSpPr>
          <p:nvPr>
            <p:ph idx="4294967295"/>
          </p:nvPr>
        </p:nvSpPr>
        <p:spPr>
          <a:xfrm>
            <a:off x="914400" y="1371600"/>
            <a:ext cx="7313613" cy="4876800"/>
          </a:xfrm>
        </p:spPr>
        <p:txBody>
          <a:bodyPr/>
          <a:lstStyle/>
          <a:p>
            <a:pPr lvl="1" eaLnBrk="1" hangingPunct="1">
              <a:lnSpc>
                <a:spcPct val="80000"/>
              </a:lnSpc>
            </a:pPr>
            <a:endParaRPr lang="en-US" sz="1800" smtClean="0"/>
          </a:p>
          <a:p>
            <a:pPr lvl="1" eaLnBrk="1" hangingPunct="1">
              <a:lnSpc>
                <a:spcPct val="80000"/>
              </a:lnSpc>
              <a:buFontTx/>
              <a:buNone/>
            </a:pPr>
            <a:endParaRPr lang="en-US" sz="19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p:txBody>
      </p:sp>
      <p:sp>
        <p:nvSpPr>
          <p:cNvPr id="5" name="Content Placeholder 2"/>
          <p:cNvSpPr txBox="1">
            <a:spLocks/>
          </p:cNvSpPr>
          <p:nvPr/>
        </p:nvSpPr>
        <p:spPr bwMode="auto">
          <a:xfrm>
            <a:off x="408622" y="1143000"/>
            <a:ext cx="8047991" cy="5486400"/>
          </a:xfrm>
          <a:prstGeom prst="rect">
            <a:avLst/>
          </a:prstGeom>
          <a:noFill/>
          <a:ln w="9525">
            <a:noFill/>
            <a:miter lim="800000"/>
            <a:headEnd/>
            <a:tailEnd/>
          </a:ln>
        </p:spPr>
        <p:txBody>
          <a:bodyPr/>
          <a:lstStyle/>
          <a:p>
            <a:pPr marL="463550" indent="-463550" defTabSz="914400">
              <a:spcBef>
                <a:spcPts val="2000"/>
              </a:spcBef>
              <a:buSzPct val="90000"/>
              <a:defRPr/>
            </a:pPr>
            <a:r>
              <a:rPr lang="en-US" sz="2400" b="1" dirty="0">
                <a:latin typeface="+mn-lt"/>
                <a:cs typeface="+mn-cs"/>
              </a:rPr>
              <a:t>One of you will win an autographed copy of “Amidst Traffic” </a:t>
            </a:r>
            <a:r>
              <a:rPr lang="en-US" sz="2400" b="1" i="1" dirty="0">
                <a:latin typeface="+mn-lt"/>
                <a:cs typeface="+mn-cs"/>
              </a:rPr>
              <a:t>tonight!</a:t>
            </a:r>
          </a:p>
          <a:p>
            <a:pPr marL="3663950" lvl="7" indent="-463550">
              <a:spcBef>
                <a:spcPts val="2000"/>
              </a:spcBef>
              <a:buSzPct val="90000"/>
              <a:buFontTx/>
              <a:buAutoNum type="arabicParenR"/>
              <a:defRPr/>
            </a:pPr>
            <a:r>
              <a:rPr lang="en-US" sz="2400" dirty="0">
                <a:latin typeface="+mn-lt"/>
                <a:cs typeface="+mn-cs"/>
              </a:rPr>
              <a:t>Whip out your smart phone</a:t>
            </a:r>
          </a:p>
          <a:p>
            <a:pPr marL="3663950" lvl="7" indent="-463550">
              <a:spcBef>
                <a:spcPts val="2000"/>
              </a:spcBef>
              <a:buSzPct val="90000"/>
              <a:buFontTx/>
              <a:buAutoNum type="arabicParenR"/>
              <a:defRPr/>
            </a:pPr>
            <a:r>
              <a:rPr lang="en-US" sz="2400" dirty="0">
                <a:latin typeface="+mn-lt"/>
                <a:cs typeface="+mn-cs"/>
              </a:rPr>
              <a:t>“Like” Amidst Traffic on </a:t>
            </a:r>
            <a:r>
              <a:rPr lang="en-US" sz="2400" dirty="0" err="1">
                <a:latin typeface="+mn-lt"/>
                <a:cs typeface="+mn-cs"/>
              </a:rPr>
              <a:t>Facebook</a:t>
            </a:r>
            <a:endParaRPr lang="en-US" sz="2400" dirty="0">
              <a:latin typeface="+mn-lt"/>
              <a:cs typeface="+mn-cs"/>
            </a:endParaRPr>
          </a:p>
          <a:p>
            <a:pPr marL="3663950" lvl="7" indent="-463550">
              <a:spcBef>
                <a:spcPts val="2000"/>
              </a:spcBef>
              <a:buSzPct val="90000"/>
              <a:buFontTx/>
              <a:buAutoNum type="arabicParenR"/>
              <a:defRPr/>
            </a:pPr>
            <a:r>
              <a:rPr lang="en-US" sz="2400" dirty="0">
                <a:latin typeface="+mn-lt"/>
                <a:cs typeface="+mn-cs"/>
              </a:rPr>
              <a:t>Take a photo of me doing this workshop</a:t>
            </a:r>
          </a:p>
          <a:p>
            <a:pPr marL="3663950" lvl="7" indent="-463550">
              <a:spcBef>
                <a:spcPts val="2000"/>
              </a:spcBef>
              <a:buSzPct val="90000"/>
              <a:buFontTx/>
              <a:buAutoNum type="arabicParenR"/>
              <a:defRPr/>
            </a:pPr>
            <a:r>
              <a:rPr lang="en-US" sz="2400" dirty="0">
                <a:latin typeface="+mn-lt"/>
                <a:cs typeface="+mn-cs"/>
              </a:rPr>
              <a:t>Post the photo on Amidst Traffic’s wall &amp; post yourself</a:t>
            </a:r>
          </a:p>
          <a:p>
            <a:pPr marL="3663950" lvl="7" indent="-463550">
              <a:spcBef>
                <a:spcPts val="2000"/>
              </a:spcBef>
              <a:buSzPct val="90000"/>
              <a:buFontTx/>
              <a:buAutoNum type="arabicParenR"/>
              <a:defRPr/>
            </a:pPr>
            <a:r>
              <a:rPr lang="en-US" sz="2400" dirty="0">
                <a:latin typeface="+mn-lt"/>
                <a:cs typeface="+mn-cs"/>
              </a:rPr>
              <a:t>Best photo wins a book</a:t>
            </a:r>
          </a:p>
        </p:txBody>
      </p:sp>
      <p:pic>
        <p:nvPicPr>
          <p:cNvPr id="23556" name="Picture 2"/>
          <p:cNvPicPr>
            <a:picLocks noChangeAspect="1" noChangeArrowheads="1"/>
          </p:cNvPicPr>
          <p:nvPr/>
        </p:nvPicPr>
        <p:blipFill>
          <a:blip r:embed="rId2"/>
          <a:srcRect/>
          <a:stretch>
            <a:fillRect/>
          </a:stretch>
        </p:blipFill>
        <p:spPr bwMode="auto">
          <a:xfrm>
            <a:off x="533400" y="2590800"/>
            <a:ext cx="286067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pPr eaLnBrk="1" hangingPunct="1"/>
            <a:r>
              <a:rPr lang="en-US" smtClean="0"/>
              <a:t>Costs have dropped</a:t>
            </a:r>
          </a:p>
        </p:txBody>
      </p:sp>
      <p:sp>
        <p:nvSpPr>
          <p:cNvPr id="40962" name="Content Placeholder 2"/>
          <p:cNvSpPr>
            <a:spLocks noGrp="1"/>
          </p:cNvSpPr>
          <p:nvPr>
            <p:ph idx="4294967295"/>
          </p:nvPr>
        </p:nvSpPr>
        <p:spPr/>
        <p:txBody>
          <a:bodyPr/>
          <a:lstStyle/>
          <a:p>
            <a:pPr lvl="1" eaLnBrk="1" hangingPunct="1"/>
            <a:r>
              <a:rPr lang="en-US" b="1" dirty="0" smtClean="0"/>
              <a:t>Cost</a:t>
            </a:r>
            <a:r>
              <a:rPr lang="en-US" dirty="0" smtClean="0"/>
              <a:t> of print-on-demand options have dropped drastically</a:t>
            </a:r>
          </a:p>
          <a:p>
            <a:pPr marL="1143000" lvl="2" indent="-228600" eaLnBrk="1" hangingPunct="1"/>
            <a:r>
              <a:rPr lang="en-US" dirty="0" smtClean="0"/>
              <a:t>From $10+ per book to $4.90 without having to buy in bulk!</a:t>
            </a:r>
          </a:p>
          <a:p>
            <a:pPr lvl="1" eaLnBrk="1" hangingPunct="1"/>
            <a:r>
              <a:rPr lang="en-US" b="1" dirty="0" smtClean="0"/>
              <a:t>E-books</a:t>
            </a:r>
            <a:r>
              <a:rPr lang="en-US" dirty="0" smtClean="0"/>
              <a:t> have facilitated distribution</a:t>
            </a:r>
          </a:p>
          <a:p>
            <a:pPr lvl="1" eaLnBrk="1" hangingPunct="1"/>
            <a:r>
              <a:rPr lang="en-US" dirty="0" smtClean="0"/>
              <a:t>What used to costs thousands of dollars, can now be accomplished with a few hundred</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lstStyle/>
          <a:p>
            <a:pPr eaLnBrk="1" hangingPunct="1"/>
            <a:r>
              <a:rPr lang="en-US" smtClean="0"/>
              <a:t>Quality has improved</a:t>
            </a:r>
          </a:p>
        </p:txBody>
      </p:sp>
      <p:sp>
        <p:nvSpPr>
          <p:cNvPr id="41986" name="Content Placeholder 2"/>
          <p:cNvSpPr>
            <a:spLocks noGrp="1"/>
          </p:cNvSpPr>
          <p:nvPr>
            <p:ph idx="4294967295"/>
          </p:nvPr>
        </p:nvSpPr>
        <p:spPr/>
        <p:txBody>
          <a:bodyPr/>
          <a:lstStyle/>
          <a:p>
            <a:pPr lvl="1" eaLnBrk="1" hangingPunct="1"/>
            <a:r>
              <a:rPr lang="en-US" smtClean="0"/>
              <a:t>Self-published books used to mean </a:t>
            </a:r>
            <a:br>
              <a:rPr lang="en-US" smtClean="0"/>
            </a:br>
            <a:r>
              <a:rPr lang="en-US" b="1" smtClean="0"/>
              <a:t>cheap production at high cost</a:t>
            </a:r>
          </a:p>
          <a:p>
            <a:pPr lvl="1" eaLnBrk="1" hangingPunct="1"/>
            <a:r>
              <a:rPr lang="en-US" smtClean="0"/>
              <a:t>Now it can mean </a:t>
            </a:r>
            <a:r>
              <a:rPr lang="en-US" b="1" smtClean="0"/>
              <a:t>high quality product</a:t>
            </a:r>
            <a:r>
              <a:rPr lang="en-US" smtClean="0"/>
              <a:t> at lower cost</a:t>
            </a:r>
          </a:p>
          <a:p>
            <a:pPr lvl="1" eaLnBrk="1" hangingPunct="1"/>
            <a:r>
              <a:rPr lang="en-US" smtClean="0"/>
              <a:t>People who get their hands on </a:t>
            </a:r>
            <a:r>
              <a:rPr lang="en-US" i="1" smtClean="0"/>
              <a:t>Amidst Traffic</a:t>
            </a:r>
            <a:r>
              <a:rPr lang="en-US" smtClean="0"/>
              <a:t> are immediately impressed by the high quality of the book’s production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pPr eaLnBrk="1" hangingPunct="1"/>
            <a:r>
              <a:rPr lang="en-US" sz="4200" smtClean="0"/>
              <a:t>Some media is jumping on board</a:t>
            </a:r>
          </a:p>
        </p:txBody>
      </p:sp>
      <p:pic>
        <p:nvPicPr>
          <p:cNvPr id="44034" name="Picture 4"/>
          <p:cNvPicPr>
            <a:picLocks noChangeAspect="1" noChangeArrowheads="1"/>
          </p:cNvPicPr>
          <p:nvPr/>
        </p:nvPicPr>
        <p:blipFill>
          <a:blip r:embed="rId2"/>
          <a:srcRect/>
          <a:stretch>
            <a:fillRect/>
          </a:stretch>
        </p:blipFill>
        <p:spPr bwMode="auto">
          <a:xfrm>
            <a:off x="1371600" y="1677988"/>
            <a:ext cx="6400800" cy="4257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z="4200" smtClean="0"/>
              <a:t>Some media is jumping on board</a:t>
            </a:r>
          </a:p>
        </p:txBody>
      </p:sp>
      <p:sp>
        <p:nvSpPr>
          <p:cNvPr id="43010" name="Content Placeholder 2"/>
          <p:cNvSpPr>
            <a:spLocks noGrp="1"/>
          </p:cNvSpPr>
          <p:nvPr>
            <p:ph idx="4294967295"/>
          </p:nvPr>
        </p:nvSpPr>
        <p:spPr/>
        <p:txBody>
          <a:bodyPr/>
          <a:lstStyle/>
          <a:p>
            <a:pPr lvl="1" eaLnBrk="1" hangingPunct="1"/>
            <a:r>
              <a:rPr lang="en-US" b="1" smtClean="0"/>
              <a:t>Mainstream Media</a:t>
            </a:r>
            <a:r>
              <a:rPr lang="en-US" smtClean="0"/>
              <a:t> is finally taking notice</a:t>
            </a:r>
          </a:p>
          <a:p>
            <a:pPr marL="1143000" lvl="2" indent="-228600" eaLnBrk="1" hangingPunct="1"/>
            <a:r>
              <a:rPr lang="en-US" i="1" smtClean="0"/>
              <a:t>NY Times</a:t>
            </a:r>
            <a:r>
              <a:rPr lang="en-US" smtClean="0"/>
              <a:t> recently broke policy by reviewing a self-published book in their newspaper</a:t>
            </a:r>
          </a:p>
          <a:p>
            <a:pPr marL="1143000" lvl="2" indent="-228600" eaLnBrk="1" hangingPunct="1"/>
            <a:r>
              <a:rPr lang="en-US" i="1" smtClean="0"/>
              <a:t>Forbes, USA Today, </a:t>
            </a:r>
            <a:r>
              <a:rPr lang="en-US" smtClean="0"/>
              <a:t>the </a:t>
            </a:r>
            <a:r>
              <a:rPr lang="en-US" i="1" smtClean="0"/>
              <a:t>Wall Street Journal </a:t>
            </a:r>
            <a:r>
              <a:rPr lang="en-US" smtClean="0"/>
              <a:t>and </a:t>
            </a:r>
            <a:r>
              <a:rPr lang="en-US" i="1" smtClean="0"/>
              <a:t>The Huffington Post</a:t>
            </a:r>
            <a:r>
              <a:rPr lang="en-US" smtClean="0"/>
              <a:t> regularly report on the self-published industry</a:t>
            </a:r>
          </a:p>
          <a:p>
            <a:pPr marL="1143000" lvl="2" indent="-228600" eaLnBrk="1" hangingPunct="1"/>
            <a:r>
              <a:rPr lang="en-US" i="1" smtClean="0"/>
              <a:t>Publishers Weekly</a:t>
            </a:r>
            <a:r>
              <a:rPr lang="en-US" smtClean="0"/>
              <a:t> has a magazine edition completely devoted to self-published authors (</a:t>
            </a:r>
            <a:r>
              <a:rPr lang="en-US" i="1" smtClean="0"/>
              <a:t>PW Select)</a:t>
            </a:r>
            <a:endParaRPr lang="en-US" smtClean="0"/>
          </a:p>
          <a:p>
            <a:pPr lvl="1"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pPr eaLnBrk="1" hangingPunct="1"/>
            <a:r>
              <a:rPr lang="en-US" smtClean="0"/>
              <a:t>More access to knowledge</a:t>
            </a:r>
          </a:p>
        </p:txBody>
      </p:sp>
      <p:sp>
        <p:nvSpPr>
          <p:cNvPr id="45058" name="Content Placeholder 2"/>
          <p:cNvSpPr>
            <a:spLocks noGrp="1"/>
          </p:cNvSpPr>
          <p:nvPr>
            <p:ph idx="4294967295"/>
          </p:nvPr>
        </p:nvSpPr>
        <p:spPr/>
        <p:txBody>
          <a:bodyPr/>
          <a:lstStyle/>
          <a:p>
            <a:pPr lvl="1" eaLnBrk="1" hangingPunct="1"/>
            <a:r>
              <a:rPr lang="en-US" smtClean="0"/>
              <a:t>Even without an editor or agent, the </a:t>
            </a:r>
            <a:r>
              <a:rPr lang="en-US" b="1" smtClean="0"/>
              <a:t>answers are out there</a:t>
            </a:r>
            <a:r>
              <a:rPr lang="en-US" smtClean="0"/>
              <a:t> with plenty of websites devoted fully to indie authors</a:t>
            </a:r>
          </a:p>
          <a:p>
            <a:pPr lvl="1" eaLnBrk="1" hangingPunct="1"/>
            <a:r>
              <a:rPr lang="en-US" smtClean="0"/>
              <a:t>Social media is your friend</a:t>
            </a:r>
          </a:p>
          <a:p>
            <a:pPr marL="1143000" lvl="2" indent="-228600" eaLnBrk="1" hangingPunct="1"/>
            <a:r>
              <a:rPr lang="en-US" smtClean="0"/>
              <a:t>With the resources available today, you can promote your book effectively by investing less money than ever before</a:t>
            </a:r>
          </a:p>
          <a:p>
            <a:pPr marL="1143000" lvl="2" indent="-228600" eaLnBrk="1" hangingPunct="1"/>
            <a:r>
              <a:rPr lang="en-US" smtClean="0"/>
              <a:t>(Just know that all the other authors will be doing the same thing)</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pPr eaLnBrk="1" hangingPunct="1"/>
            <a:r>
              <a:rPr lang="en-US" smtClean="0"/>
              <a:t>Quality resources</a:t>
            </a:r>
          </a:p>
        </p:txBody>
      </p:sp>
      <p:sp>
        <p:nvSpPr>
          <p:cNvPr id="63490" name="Content Placeholder 2"/>
          <p:cNvSpPr>
            <a:spLocks noGrp="1"/>
          </p:cNvSpPr>
          <p:nvPr>
            <p:ph idx="4294967295"/>
          </p:nvPr>
        </p:nvSpPr>
        <p:spPr/>
        <p:txBody>
          <a:bodyPr/>
          <a:lstStyle/>
          <a:p>
            <a:pPr lvl="1" eaLnBrk="1" hangingPunct="1"/>
            <a:r>
              <a:rPr lang="en-US" smtClean="0"/>
              <a:t>Indie Reader</a:t>
            </a:r>
          </a:p>
          <a:p>
            <a:pPr lvl="2" eaLnBrk="1" hangingPunct="1"/>
            <a:r>
              <a:rPr lang="en-US" smtClean="0">
                <a:hlinkClick r:id="rId2"/>
              </a:rPr>
              <a:t>www.indiereader.com</a:t>
            </a:r>
            <a:r>
              <a:rPr lang="en-US" smtClean="0"/>
              <a:t> </a:t>
            </a:r>
          </a:p>
          <a:p>
            <a:pPr lvl="1" eaLnBrk="1" hangingPunct="1"/>
            <a:r>
              <a:rPr lang="en-US" smtClean="0"/>
              <a:t>Independent Publisher</a:t>
            </a:r>
          </a:p>
          <a:p>
            <a:pPr lvl="2" eaLnBrk="1" hangingPunct="1"/>
            <a:r>
              <a:rPr lang="en-US" smtClean="0">
                <a:hlinkClick r:id="rId3"/>
              </a:rPr>
              <a:t>www.independentpublisher.com</a:t>
            </a:r>
            <a:r>
              <a:rPr lang="en-US" smtClean="0"/>
              <a:t> </a:t>
            </a:r>
          </a:p>
          <a:p>
            <a:pPr lvl="1" eaLnBrk="1" hangingPunct="1"/>
            <a:r>
              <a:rPr lang="en-US" smtClean="0"/>
              <a:t>Blogging Authors</a:t>
            </a:r>
          </a:p>
          <a:p>
            <a:pPr lvl="2" eaLnBrk="1" hangingPunct="1"/>
            <a:r>
              <a:rPr lang="en-US" smtClean="0">
                <a:hlinkClick r:id="rId4"/>
              </a:rPr>
              <a:t>www.bloggingauthors.com</a:t>
            </a:r>
            <a:r>
              <a:rPr lang="en-US" smtClean="0"/>
              <a:t> </a:t>
            </a:r>
          </a:p>
          <a:p>
            <a:pPr lvl="1" eaLnBrk="1" hangingPunct="1"/>
            <a:r>
              <a:rPr lang="en-US" smtClean="0"/>
              <a:t>The Creative Penn</a:t>
            </a:r>
          </a:p>
          <a:p>
            <a:pPr lvl="2" eaLnBrk="1" hangingPunct="1"/>
            <a:r>
              <a:rPr lang="en-US" smtClean="0">
                <a:hlinkClick r:id="rId5"/>
              </a:rPr>
              <a:t>www.thecreativepenn.com</a:t>
            </a:r>
            <a:r>
              <a:rPr lang="en-US"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p:txBody>
          <a:bodyPr/>
          <a:lstStyle/>
          <a:p>
            <a:pPr eaLnBrk="1" hangingPunct="1"/>
            <a:r>
              <a:rPr lang="en-US" smtClean="0"/>
              <a:t>Let’s get started…</a:t>
            </a:r>
          </a:p>
        </p:txBody>
      </p:sp>
      <p:sp>
        <p:nvSpPr>
          <p:cNvPr id="46082" name="Content Placeholder 2"/>
          <p:cNvSpPr>
            <a:spLocks noGrp="1"/>
          </p:cNvSpPr>
          <p:nvPr>
            <p:ph idx="4294967295"/>
          </p:nvPr>
        </p:nvSpPr>
        <p:spPr/>
        <p:txBody>
          <a:bodyPr/>
          <a:lstStyle/>
          <a:p>
            <a:pPr lvl="1" eaLnBrk="1" hangingPunct="1"/>
            <a:r>
              <a:rPr lang="en-US" dirty="0" smtClean="0"/>
              <a:t>Project your publication date </a:t>
            </a:r>
            <a:r>
              <a:rPr lang="en-US" b="1" dirty="0" smtClean="0"/>
              <a:t>6-9 months</a:t>
            </a:r>
            <a:r>
              <a:rPr lang="en-US" dirty="0" smtClean="0"/>
              <a:t> out after your book is complete and polished</a:t>
            </a:r>
          </a:p>
          <a:p>
            <a:pPr lvl="1" eaLnBrk="1" hangingPunct="1"/>
            <a:endParaRPr lang="en-US" dirty="0" smtClean="0"/>
          </a:p>
          <a:p>
            <a:pPr lvl="1" eaLnBrk="1" hangingPunct="1"/>
            <a:r>
              <a:rPr lang="en-US" dirty="0" smtClean="0"/>
              <a:t>The self-publishing playing field used to be filled with scams and other dangerous/expensive land mines</a:t>
            </a:r>
          </a:p>
          <a:p>
            <a:pPr lvl="1" eaLnBrk="1" hangingPunct="1"/>
            <a:endParaRPr lang="en-US" dirty="0" smtClean="0"/>
          </a:p>
          <a:p>
            <a:pPr lvl="1" eaLnBrk="1" hangingPunct="1"/>
            <a:r>
              <a:rPr lang="en-US" dirty="0" smtClean="0"/>
              <a:t>There are areas where you shouldn’t go cheap and other areas where with </a:t>
            </a:r>
            <a:r>
              <a:rPr lang="en-US" b="1" dirty="0" smtClean="0"/>
              <a:t>some DIY effort </a:t>
            </a:r>
            <a:r>
              <a:rPr lang="en-US" dirty="0" smtClean="0"/>
              <a:t>you can </a:t>
            </a:r>
            <a:r>
              <a:rPr lang="en-US" b="1" dirty="0" smtClean="0"/>
              <a:t>save yourself some money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5" name="Picture 4" descr="890_520652204621963_891928815_n"/>
          <p:cNvPicPr>
            <a:picLocks noChangeAspect="1" noChangeArrowheads="1"/>
          </p:cNvPicPr>
          <p:nvPr/>
        </p:nvPicPr>
        <p:blipFill>
          <a:blip r:embed="rId2"/>
          <a:srcRect/>
          <a:stretch>
            <a:fillRect/>
          </a:stretch>
        </p:blipFill>
        <p:spPr bwMode="auto">
          <a:xfrm>
            <a:off x="1981200" y="381000"/>
            <a:ext cx="5048250" cy="59531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p:txBody>
          <a:bodyPr/>
          <a:lstStyle/>
          <a:p>
            <a:pPr eaLnBrk="1" hangingPunct="1"/>
            <a:r>
              <a:rPr lang="en-US" smtClean="0"/>
              <a:t>Edit… before you publish</a:t>
            </a:r>
          </a:p>
        </p:txBody>
      </p:sp>
      <p:sp>
        <p:nvSpPr>
          <p:cNvPr id="48130" name="Content Placeholder 2"/>
          <p:cNvSpPr>
            <a:spLocks noGrp="1"/>
          </p:cNvSpPr>
          <p:nvPr>
            <p:ph idx="4294967295"/>
          </p:nvPr>
        </p:nvSpPr>
        <p:spPr>
          <a:xfrm>
            <a:off x="914400" y="1447800"/>
            <a:ext cx="7313613" cy="5257800"/>
          </a:xfrm>
        </p:spPr>
        <p:txBody>
          <a:bodyPr/>
          <a:lstStyle/>
          <a:p>
            <a:pPr lvl="1" eaLnBrk="1" hangingPunct="1"/>
            <a:r>
              <a:rPr lang="en-US" dirty="0" smtClean="0"/>
              <a:t>Edit, revise, re-read and have others read</a:t>
            </a:r>
          </a:p>
          <a:p>
            <a:pPr lvl="1" eaLnBrk="1" hangingPunct="1"/>
            <a:r>
              <a:rPr lang="en-US" dirty="0" smtClean="0"/>
              <a:t>When I was getting ready to publish Amidst Traffic, I read and corrected the “final” manuscript at least </a:t>
            </a:r>
            <a:r>
              <a:rPr lang="en-US" b="1" dirty="0" smtClean="0"/>
              <a:t>15 times</a:t>
            </a:r>
            <a:r>
              <a:rPr lang="en-US" dirty="0" smtClean="0"/>
              <a:t>, and </a:t>
            </a:r>
            <a:r>
              <a:rPr lang="en-US" b="1" dirty="0" smtClean="0"/>
              <a:t>I still missed dozens of mistakes</a:t>
            </a:r>
          </a:p>
          <a:p>
            <a:pPr lvl="1" eaLnBrk="1" hangingPunct="1"/>
            <a:r>
              <a:rPr lang="en-US" dirty="0" smtClean="0"/>
              <a:t>“Chicago Manual of Style” is the editing book standard for most book publications</a:t>
            </a:r>
          </a:p>
          <a:p>
            <a:pPr lvl="1" eaLnBrk="1" hangingPunct="1"/>
            <a:endParaRPr lang="en-US" b="1" dirty="0" smtClean="0"/>
          </a:p>
          <a:p>
            <a:pPr lvl="1" eaLnBrk="1" hangingPunct="1"/>
            <a:r>
              <a:rPr lang="en-US" b="1" dirty="0" smtClean="0"/>
              <a:t>Spend the money:</a:t>
            </a:r>
            <a:r>
              <a:rPr lang="en-US" dirty="0" smtClean="0"/>
              <a:t> Hire an editor. </a:t>
            </a:r>
          </a:p>
          <a:p>
            <a:pPr marL="1143000" lvl="2" indent="-228600" eaLnBrk="1" hangingPunct="1"/>
            <a:r>
              <a:rPr lang="en-US" b="1" dirty="0" smtClean="0"/>
              <a:t>Prove the skeptics wrong, </a:t>
            </a:r>
            <a:r>
              <a:rPr lang="en-US" dirty="0" smtClean="0"/>
              <a:t>produce a professional product</a:t>
            </a:r>
          </a:p>
          <a:p>
            <a:pPr marL="1143000" lvl="2" indent="-228600" eaLnBrk="1" hangingPunct="1"/>
            <a:r>
              <a:rPr lang="en-US" dirty="0" smtClean="0"/>
              <a:t>Prices can range from $500 to $3,000+</a:t>
            </a:r>
          </a:p>
          <a:p>
            <a:pPr marL="1143000" lvl="2" indent="-228600" eaLnBrk="1" hangingPunct="1"/>
            <a:r>
              <a:rPr lang="en-US" dirty="0" smtClean="0"/>
              <a:t>Prices vary based on word count, editing needs and editor’s experience</a:t>
            </a:r>
          </a:p>
          <a:p>
            <a:pPr lvl="1" eaLnBrk="1" hangingPunct="1"/>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pPr eaLnBrk="1" hangingPunct="1"/>
            <a:r>
              <a:rPr lang="en-US" smtClean="0"/>
              <a:t>Register for an ISBN</a:t>
            </a:r>
          </a:p>
        </p:txBody>
      </p:sp>
      <p:sp>
        <p:nvSpPr>
          <p:cNvPr id="49154" name="Content Placeholder 2"/>
          <p:cNvSpPr>
            <a:spLocks noGrp="1"/>
          </p:cNvSpPr>
          <p:nvPr>
            <p:ph idx="4294967295"/>
          </p:nvPr>
        </p:nvSpPr>
        <p:spPr>
          <a:xfrm>
            <a:off x="228600" y="1735138"/>
            <a:ext cx="7313613" cy="4056062"/>
          </a:xfrm>
        </p:spPr>
        <p:txBody>
          <a:bodyPr/>
          <a:lstStyle/>
          <a:p>
            <a:pPr lvl="1" eaLnBrk="1" hangingPunct="1"/>
            <a:r>
              <a:rPr lang="en-US" b="1" dirty="0" err="1" smtClean="0"/>
              <a:t>Bowker</a:t>
            </a:r>
            <a:r>
              <a:rPr lang="en-US" dirty="0" smtClean="0"/>
              <a:t> is the sole distributor of ISBNs in the U.S.</a:t>
            </a:r>
          </a:p>
          <a:p>
            <a:pPr marL="1143000" lvl="2" indent="-228600" eaLnBrk="1" hangingPunct="1"/>
            <a:r>
              <a:rPr lang="en-US" dirty="0" smtClean="0"/>
              <a:t>Some self-publishing companies offer to provide your book an ISBN for free</a:t>
            </a:r>
          </a:p>
          <a:p>
            <a:pPr marL="1143000" lvl="2" indent="-228600" eaLnBrk="1" hangingPunct="1"/>
            <a:r>
              <a:rPr lang="en-US" dirty="0" smtClean="0"/>
              <a:t>You’re better off registering your own</a:t>
            </a:r>
          </a:p>
          <a:p>
            <a:pPr lvl="1" eaLnBrk="1" hangingPunct="1"/>
            <a:r>
              <a:rPr lang="en-US" dirty="0" smtClean="0">
                <a:hlinkClick r:id="rId2"/>
              </a:rPr>
              <a:t>www.myidentifiers.com</a:t>
            </a:r>
            <a:r>
              <a:rPr lang="en-US" dirty="0" smtClean="0"/>
              <a:t> </a:t>
            </a:r>
          </a:p>
          <a:p>
            <a:pPr marL="1143000" lvl="2" indent="-228600" eaLnBrk="1" hangingPunct="1"/>
            <a:r>
              <a:rPr lang="en-US" dirty="0" smtClean="0"/>
              <a:t>$125.00 for 1 ISBN</a:t>
            </a:r>
          </a:p>
          <a:p>
            <a:pPr marL="1143000" lvl="2" indent="-228600" eaLnBrk="1" hangingPunct="1"/>
            <a:r>
              <a:rPr lang="en-US" dirty="0" smtClean="0"/>
              <a:t>$250.00 for 10 ISBN</a:t>
            </a:r>
          </a:p>
          <a:p>
            <a:pPr lvl="1" eaLnBrk="1" hangingPunct="1"/>
            <a:endParaRPr lang="en-US" dirty="0" smtClean="0"/>
          </a:p>
          <a:p>
            <a:pPr lvl="1" eaLnBrk="1" hangingPunct="1"/>
            <a:r>
              <a:rPr lang="en-US" dirty="0" smtClean="0"/>
              <a:t>Each edition must have its own ISBN</a:t>
            </a:r>
          </a:p>
          <a:p>
            <a:pPr lvl="1" eaLnBrk="1" hangingPunct="1"/>
            <a:r>
              <a:rPr lang="en-US" dirty="0" smtClean="0"/>
              <a:t>Free ISBN barcode from </a:t>
            </a:r>
            <a:r>
              <a:rPr lang="en-US" dirty="0" smtClean="0">
                <a:hlinkClick r:id="rId3"/>
              </a:rPr>
              <a:t>www.adazing.com</a:t>
            </a:r>
            <a:endParaRPr lang="en-US" dirty="0" smtClean="0"/>
          </a:p>
        </p:txBody>
      </p:sp>
      <p:pic>
        <p:nvPicPr>
          <p:cNvPr id="49155" name="Picture 4" descr="ISBN 978-0-9883784-0-7 Amidst Traffic 12.95.pdf"/>
          <p:cNvPicPr>
            <a:picLocks noChangeAspect="1"/>
          </p:cNvPicPr>
          <p:nvPr/>
        </p:nvPicPr>
        <p:blipFill>
          <a:blip r:embed="rId4"/>
          <a:srcRect/>
          <a:stretch>
            <a:fillRect/>
          </a:stretch>
        </p:blipFill>
        <p:spPr bwMode="auto">
          <a:xfrm>
            <a:off x="5791200" y="3657600"/>
            <a:ext cx="2509838" cy="1219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914400" y="228600"/>
            <a:ext cx="7313613" cy="868363"/>
          </a:xfrm>
        </p:spPr>
        <p:txBody>
          <a:bodyPr/>
          <a:lstStyle/>
          <a:p>
            <a:pPr eaLnBrk="1" hangingPunct="1"/>
            <a:r>
              <a:rPr lang="en-US" dirty="0" smtClean="0"/>
              <a:t>Perception…</a:t>
            </a:r>
          </a:p>
        </p:txBody>
      </p:sp>
      <p:sp>
        <p:nvSpPr>
          <p:cNvPr id="23554" name="Content Placeholder 2"/>
          <p:cNvSpPr>
            <a:spLocks noGrp="1"/>
          </p:cNvSpPr>
          <p:nvPr>
            <p:ph idx="4294967295"/>
          </p:nvPr>
        </p:nvSpPr>
        <p:spPr>
          <a:xfrm>
            <a:off x="914400" y="1371600"/>
            <a:ext cx="7313613" cy="4876800"/>
          </a:xfrm>
        </p:spPr>
        <p:txBody>
          <a:bodyPr/>
          <a:lstStyle/>
          <a:p>
            <a:pPr lvl="1" eaLnBrk="1" hangingPunct="1">
              <a:lnSpc>
                <a:spcPct val="80000"/>
              </a:lnSpc>
            </a:pPr>
            <a:endParaRPr lang="en-US" sz="1800" smtClean="0"/>
          </a:p>
          <a:p>
            <a:pPr lvl="1" eaLnBrk="1" hangingPunct="1">
              <a:lnSpc>
                <a:spcPct val="80000"/>
              </a:lnSpc>
              <a:buFontTx/>
              <a:buNone/>
            </a:pPr>
            <a:endParaRPr lang="en-US" sz="19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p:txBody>
      </p:sp>
      <p:sp>
        <p:nvSpPr>
          <p:cNvPr id="5" name="Content Placeholder 2"/>
          <p:cNvSpPr txBox="1">
            <a:spLocks/>
          </p:cNvSpPr>
          <p:nvPr/>
        </p:nvSpPr>
        <p:spPr bwMode="auto">
          <a:xfrm>
            <a:off x="562609" y="2667000"/>
            <a:ext cx="8047991" cy="1752600"/>
          </a:xfrm>
          <a:prstGeom prst="rect">
            <a:avLst/>
          </a:prstGeom>
          <a:noFill/>
          <a:ln w="9525">
            <a:noFill/>
            <a:miter lim="800000"/>
            <a:headEnd/>
            <a:tailEnd/>
          </a:ln>
        </p:spPr>
        <p:txBody>
          <a:bodyPr/>
          <a:lstStyle/>
          <a:p>
            <a:pPr marL="463550" indent="-463550" defTabSz="914400">
              <a:spcBef>
                <a:spcPts val="2000"/>
              </a:spcBef>
              <a:buSzPct val="90000"/>
              <a:defRPr/>
            </a:pPr>
            <a:r>
              <a:rPr lang="en-US" sz="2400" b="1" dirty="0" smtClean="0">
                <a:latin typeface="+mn-lt"/>
                <a:cs typeface="+mn-cs"/>
              </a:rPr>
              <a:t>When you hear the word “Self Published” what thoughts come to mind?</a:t>
            </a:r>
          </a:p>
          <a:p>
            <a:pPr marL="463550" indent="-463550" defTabSz="914400">
              <a:spcBef>
                <a:spcPts val="2000"/>
              </a:spcBef>
              <a:buSzPct val="90000"/>
              <a:defRPr/>
            </a:pPr>
            <a:endParaRPr lang="en-US" sz="2400" b="1" dirty="0" smtClean="0">
              <a:latin typeface="+mn-lt"/>
              <a:cs typeface="+mn-cs"/>
            </a:endParaRPr>
          </a:p>
          <a:p>
            <a:pPr marL="463550" indent="-463550" defTabSz="914400">
              <a:spcBef>
                <a:spcPts val="2000"/>
              </a:spcBef>
              <a:buSzPct val="90000"/>
              <a:defRPr/>
            </a:pPr>
            <a:endParaRPr lang="en-US" sz="2400" b="1" dirty="0">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pPr eaLnBrk="1" hangingPunct="1"/>
            <a:r>
              <a:rPr lang="en-US" smtClean="0"/>
              <a:t>The Cover</a:t>
            </a:r>
          </a:p>
        </p:txBody>
      </p:sp>
      <p:pic>
        <p:nvPicPr>
          <p:cNvPr id="50178" name="Picture 7" descr="edd460"/>
          <p:cNvPicPr>
            <a:picLocks noChangeAspect="1" noChangeArrowheads="1"/>
          </p:cNvPicPr>
          <p:nvPr/>
        </p:nvPicPr>
        <p:blipFill>
          <a:blip r:embed="rId2"/>
          <a:srcRect/>
          <a:stretch>
            <a:fillRect/>
          </a:stretch>
        </p:blipFill>
        <p:spPr bwMode="auto">
          <a:xfrm>
            <a:off x="914400" y="1524000"/>
            <a:ext cx="7391400" cy="44354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eaLnBrk="1" hangingPunct="1"/>
            <a:r>
              <a:rPr lang="en-US" smtClean="0"/>
              <a:t>The Cover</a:t>
            </a:r>
          </a:p>
        </p:txBody>
      </p:sp>
      <p:sp>
        <p:nvSpPr>
          <p:cNvPr id="51202" name="Content Placeholder 2"/>
          <p:cNvSpPr>
            <a:spLocks noGrp="1"/>
          </p:cNvSpPr>
          <p:nvPr>
            <p:ph idx="4294967295"/>
          </p:nvPr>
        </p:nvSpPr>
        <p:spPr>
          <a:xfrm>
            <a:off x="914400" y="1735138"/>
            <a:ext cx="7313613" cy="4741862"/>
          </a:xfrm>
        </p:spPr>
        <p:txBody>
          <a:bodyPr/>
          <a:lstStyle/>
          <a:p>
            <a:pPr eaLnBrk="1" hangingPunct="1"/>
            <a:r>
              <a:rPr lang="en-US" smtClean="0"/>
              <a:t>Don’t go cheap here…</a:t>
            </a:r>
          </a:p>
          <a:p>
            <a:pPr eaLnBrk="1" hangingPunct="1"/>
            <a:r>
              <a:rPr lang="en-US" smtClean="0"/>
              <a:t>75% of 300 booksellers surveyed said the </a:t>
            </a:r>
            <a:r>
              <a:rPr lang="en-US" b="1" smtClean="0"/>
              <a:t>look</a:t>
            </a:r>
            <a:r>
              <a:rPr lang="en-US" smtClean="0"/>
              <a:t> and </a:t>
            </a:r>
            <a:r>
              <a:rPr lang="en-US" b="1" smtClean="0"/>
              <a:t>design</a:t>
            </a:r>
            <a:r>
              <a:rPr lang="en-US" smtClean="0"/>
              <a:t> of the book cover is the most important component of choosing what to sell. (Source: </a:t>
            </a:r>
            <a:r>
              <a:rPr lang="en-US" smtClean="0">
                <a:hlinkClick r:id="rId2"/>
              </a:rPr>
              <a:t>www.selfpublishingresources.com</a:t>
            </a:r>
            <a:r>
              <a:rPr lang="en-US" smtClean="0"/>
              <a:t>)</a:t>
            </a:r>
          </a:p>
          <a:p>
            <a:pPr eaLnBrk="1" hangingPunct="1"/>
            <a:r>
              <a:rPr lang="en-US" smtClean="0"/>
              <a:t>The book cover is like a </a:t>
            </a:r>
            <a:r>
              <a:rPr lang="en-US" b="1" smtClean="0"/>
              <a:t>business card or a hand-shake</a:t>
            </a:r>
            <a:r>
              <a:rPr lang="en-US" smtClean="0"/>
              <a:t>. It tells you </a:t>
            </a:r>
            <a:r>
              <a:rPr lang="en-US" b="1" smtClean="0"/>
              <a:t>almost nothing</a:t>
            </a:r>
            <a:r>
              <a:rPr lang="en-US" smtClean="0"/>
              <a:t> about the actual quality of the book’s interior, but if it’s bad, readers won’t even give it a chance.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pPr eaLnBrk="1" hangingPunct="1"/>
            <a:r>
              <a:rPr lang="en-US" smtClean="0"/>
              <a:t>Cover design options</a:t>
            </a:r>
          </a:p>
        </p:txBody>
      </p:sp>
      <p:sp>
        <p:nvSpPr>
          <p:cNvPr id="52226" name="Content Placeholder 2"/>
          <p:cNvSpPr>
            <a:spLocks noGrp="1"/>
          </p:cNvSpPr>
          <p:nvPr>
            <p:ph idx="4294967295"/>
          </p:nvPr>
        </p:nvSpPr>
        <p:spPr/>
        <p:txBody>
          <a:bodyPr/>
          <a:lstStyle/>
          <a:p>
            <a:pPr lvl="1" eaLnBrk="1" hangingPunct="1"/>
            <a:r>
              <a:rPr lang="en-US" smtClean="0">
                <a:hlinkClick r:id="rId2"/>
              </a:rPr>
              <a:t>CreateSpace.com</a:t>
            </a:r>
            <a:endParaRPr lang="en-US" smtClean="0"/>
          </a:p>
          <a:p>
            <a:pPr marL="1143000" lvl="2" indent="-228600" eaLnBrk="1" hangingPunct="1"/>
            <a:r>
              <a:rPr lang="en-US" smtClean="0"/>
              <a:t>Options from $149.00 to $749.00</a:t>
            </a:r>
          </a:p>
          <a:p>
            <a:pPr lvl="1" eaLnBrk="1" hangingPunct="1"/>
            <a:r>
              <a:rPr lang="en-US" smtClean="0">
                <a:hlinkClick r:id="rId3"/>
              </a:rPr>
              <a:t>Lulu.com</a:t>
            </a:r>
            <a:endParaRPr lang="en-US" smtClean="0"/>
          </a:p>
          <a:p>
            <a:pPr marL="1143000" lvl="2" indent="-228600" eaLnBrk="1" hangingPunct="1"/>
            <a:r>
              <a:rPr lang="en-US" smtClean="0"/>
              <a:t>From $130.00 to $450.00</a:t>
            </a:r>
          </a:p>
          <a:p>
            <a:pPr lvl="1" eaLnBrk="1" hangingPunct="1"/>
            <a:r>
              <a:rPr lang="en-US" smtClean="0">
                <a:hlinkClick r:id="rId4"/>
              </a:rPr>
              <a:t>Adazing.com</a:t>
            </a:r>
            <a:endParaRPr lang="en-US" smtClean="0"/>
          </a:p>
          <a:p>
            <a:pPr marL="1143000" lvl="2" indent="-228600" eaLnBrk="1" hangingPunct="1"/>
            <a:r>
              <a:rPr lang="en-US" smtClean="0"/>
              <a:t>$450.00 for multiple cover options</a:t>
            </a:r>
          </a:p>
          <a:p>
            <a:pPr lvl="1" eaLnBrk="1" hangingPunct="1"/>
            <a:r>
              <a:rPr lang="en-US" smtClean="0"/>
              <a:t>Find a college student in graphic design</a:t>
            </a:r>
          </a:p>
          <a:p>
            <a:pPr lvl="1" eaLnBrk="1" hangingPunct="1"/>
            <a:r>
              <a:rPr lang="en-US" smtClean="0"/>
              <a:t>Post a listing on Craigslist</a:t>
            </a:r>
          </a:p>
          <a:p>
            <a:pPr lvl="1"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smtClean="0"/>
              <a:t>E-book publishing options</a:t>
            </a:r>
          </a:p>
        </p:txBody>
      </p:sp>
      <p:sp>
        <p:nvSpPr>
          <p:cNvPr id="53250" name="Content Placeholder 2"/>
          <p:cNvSpPr>
            <a:spLocks noGrp="1"/>
          </p:cNvSpPr>
          <p:nvPr>
            <p:ph idx="4294967295"/>
          </p:nvPr>
        </p:nvSpPr>
        <p:spPr>
          <a:xfrm>
            <a:off x="914400" y="1371600"/>
            <a:ext cx="7313613" cy="4953000"/>
          </a:xfrm>
        </p:spPr>
        <p:txBody>
          <a:bodyPr/>
          <a:lstStyle/>
          <a:p>
            <a:pPr lvl="1" eaLnBrk="1" hangingPunct="1">
              <a:buFontTx/>
              <a:buNone/>
            </a:pPr>
            <a:endParaRPr lang="en-US" smtClean="0"/>
          </a:p>
          <a:p>
            <a:pPr lvl="1" eaLnBrk="1" hangingPunct="1"/>
            <a:r>
              <a:rPr lang="en-US" smtClean="0"/>
              <a:t>Kindle</a:t>
            </a:r>
          </a:p>
          <a:p>
            <a:pPr marL="1143000" lvl="2" indent="-228600" eaLnBrk="1" hangingPunct="1"/>
            <a:r>
              <a:rPr lang="en-US" smtClean="0">
                <a:hlinkClick r:id="rId2"/>
              </a:rPr>
              <a:t>http://kdp.amazon.com</a:t>
            </a:r>
            <a:r>
              <a:rPr lang="en-US" smtClean="0"/>
              <a:t> </a:t>
            </a:r>
          </a:p>
          <a:p>
            <a:pPr lvl="1" eaLnBrk="1" hangingPunct="1"/>
            <a:r>
              <a:rPr lang="en-US" smtClean="0"/>
              <a:t>Nook</a:t>
            </a:r>
          </a:p>
          <a:p>
            <a:pPr marL="1143000" lvl="2" indent="-228600" eaLnBrk="1" hangingPunct="1"/>
            <a:r>
              <a:rPr lang="en-US" smtClean="0">
                <a:hlinkClick r:id="rId3"/>
              </a:rPr>
              <a:t>http://pubit.barnesandnoble.com</a:t>
            </a:r>
            <a:r>
              <a:rPr lang="en-US" smtClean="0"/>
              <a:t> </a:t>
            </a:r>
          </a:p>
          <a:p>
            <a:pPr lvl="1" eaLnBrk="1" hangingPunct="1"/>
            <a:r>
              <a:rPr lang="en-US" smtClean="0"/>
              <a:t>iBook</a:t>
            </a:r>
          </a:p>
          <a:p>
            <a:pPr marL="1143000" lvl="2" indent="-228600" eaLnBrk="1" hangingPunct="1"/>
            <a:r>
              <a:rPr lang="en-US" smtClean="0">
                <a:hlinkClick r:id="rId4"/>
              </a:rPr>
              <a:t>http://www.apple.com/itunes/content-providers/</a:t>
            </a:r>
            <a:r>
              <a:rPr lang="en-US" smtClean="0"/>
              <a:t> </a:t>
            </a:r>
          </a:p>
          <a:p>
            <a:pPr lvl="1" eaLnBrk="1" hangingPunct="1"/>
            <a:r>
              <a:rPr lang="en-US" smtClean="0"/>
              <a:t>Google Books</a:t>
            </a:r>
          </a:p>
          <a:p>
            <a:pPr marL="1143000" lvl="2" indent="-228600" eaLnBrk="1" hangingPunct="1"/>
            <a:r>
              <a:rPr lang="en-US" smtClean="0">
                <a:hlinkClick r:id="rId5"/>
              </a:rPr>
              <a:t>http://books.google.com</a:t>
            </a:r>
            <a:r>
              <a:rPr lang="en-US" smtClean="0"/>
              <a:t>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p:txBody>
          <a:bodyPr/>
          <a:lstStyle/>
          <a:p>
            <a:pPr eaLnBrk="1" hangingPunct="1"/>
            <a:r>
              <a:rPr lang="en-US" smtClean="0"/>
              <a:t>E-book publishing options</a:t>
            </a:r>
          </a:p>
        </p:txBody>
      </p:sp>
      <p:sp>
        <p:nvSpPr>
          <p:cNvPr id="54274" name="Content Placeholder 2"/>
          <p:cNvSpPr>
            <a:spLocks noGrp="1"/>
          </p:cNvSpPr>
          <p:nvPr>
            <p:ph idx="4294967295"/>
          </p:nvPr>
        </p:nvSpPr>
        <p:spPr>
          <a:xfrm>
            <a:off x="914400" y="1371600"/>
            <a:ext cx="7313613" cy="4953000"/>
          </a:xfrm>
        </p:spPr>
        <p:txBody>
          <a:bodyPr/>
          <a:lstStyle/>
          <a:p>
            <a:pPr lvl="1" eaLnBrk="1" hangingPunct="1">
              <a:buFontTx/>
              <a:buNone/>
            </a:pPr>
            <a:endParaRPr lang="en-US" smtClean="0"/>
          </a:p>
          <a:p>
            <a:pPr lvl="1" eaLnBrk="1" hangingPunct="1"/>
            <a:r>
              <a:rPr lang="en-US" smtClean="0"/>
              <a:t>Some companies charge $250+ to format and publish your book to all providers</a:t>
            </a:r>
          </a:p>
          <a:p>
            <a:pPr lvl="1" eaLnBrk="1" hangingPunct="1"/>
            <a:r>
              <a:rPr lang="en-US" smtClean="0"/>
              <a:t>With some </a:t>
            </a:r>
            <a:r>
              <a:rPr lang="en-US" b="1" smtClean="0"/>
              <a:t>time and effort</a:t>
            </a:r>
            <a:r>
              <a:rPr lang="en-US" smtClean="0"/>
              <a:t> you can accomplish the same thing for </a:t>
            </a:r>
            <a:r>
              <a:rPr lang="en-US" b="1" smtClean="0"/>
              <a:t>free</a:t>
            </a:r>
          </a:p>
          <a:p>
            <a:pPr lvl="1" eaLnBrk="1" hangingPunct="1"/>
            <a:r>
              <a:rPr lang="en-US" smtClean="0"/>
              <a:t>Most of the time, you can format your e-book using just Microsoft Word</a:t>
            </a:r>
          </a:p>
          <a:p>
            <a:pPr lvl="1" eaLnBrk="1" hangingPunct="1"/>
            <a:r>
              <a:rPr lang="en-US" b="1" smtClean="0"/>
              <a:t>Start with Kindle</a:t>
            </a:r>
            <a:r>
              <a:rPr lang="en-US" smtClean="0"/>
              <a:t> and expand from there</a:t>
            </a:r>
          </a:p>
          <a:p>
            <a:pPr lvl="1" eaLnBrk="1" hangingPunct="1"/>
            <a:r>
              <a:rPr lang="en-US" smtClean="0"/>
              <a:t>Each provider offers different </a:t>
            </a:r>
            <a:r>
              <a:rPr lang="en-US" b="1" smtClean="0"/>
              <a:t>promotional options,</a:t>
            </a:r>
            <a:r>
              <a:rPr lang="en-US" smtClean="0"/>
              <a:t> from discount codes to free promo days</a:t>
            </a:r>
          </a:p>
          <a:p>
            <a:pPr lvl="1" eaLnBrk="1" hangingPunct="1"/>
            <a:r>
              <a:rPr lang="en-US" smtClean="0"/>
              <a:t>Royalty rates vary</a:t>
            </a:r>
          </a:p>
          <a:p>
            <a:pPr lvl="1" eaLnBrk="1" hangingPunct="1"/>
            <a:r>
              <a:rPr lang="en-US" smtClean="0"/>
              <a:t>List your book between </a:t>
            </a:r>
            <a:r>
              <a:rPr lang="en-US" b="1" smtClean="0"/>
              <a:t>$.99</a:t>
            </a:r>
            <a:r>
              <a:rPr lang="en-US" smtClean="0"/>
              <a:t> and </a:t>
            </a:r>
            <a:r>
              <a:rPr lang="en-US" b="1" smtClean="0"/>
              <a:t>$2.99</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lstStyle/>
          <a:p>
            <a:pPr eaLnBrk="1" hangingPunct="1"/>
            <a:r>
              <a:rPr lang="en-US" smtClean="0"/>
              <a:t>Print publishing options</a:t>
            </a:r>
          </a:p>
        </p:txBody>
      </p:sp>
      <p:sp>
        <p:nvSpPr>
          <p:cNvPr id="55298" name="Content Placeholder 2"/>
          <p:cNvSpPr>
            <a:spLocks noGrp="1"/>
          </p:cNvSpPr>
          <p:nvPr>
            <p:ph idx="4294967295"/>
          </p:nvPr>
        </p:nvSpPr>
        <p:spPr>
          <a:xfrm>
            <a:off x="914400" y="1371600"/>
            <a:ext cx="7313613" cy="4056063"/>
          </a:xfrm>
        </p:spPr>
        <p:txBody>
          <a:bodyPr/>
          <a:lstStyle/>
          <a:p>
            <a:pPr lvl="1" eaLnBrk="1" hangingPunct="1"/>
            <a:r>
              <a:rPr lang="en-US" smtClean="0"/>
              <a:t>Create Space</a:t>
            </a:r>
          </a:p>
          <a:p>
            <a:pPr marL="1143000" lvl="2" indent="-228600" eaLnBrk="1" hangingPunct="1"/>
            <a:r>
              <a:rPr lang="en-US" smtClean="0">
                <a:hlinkClick r:id="rId2"/>
              </a:rPr>
              <a:t>www.CreateSpace.com</a:t>
            </a:r>
            <a:r>
              <a:rPr lang="en-US" smtClean="0"/>
              <a:t> </a:t>
            </a:r>
          </a:p>
          <a:p>
            <a:pPr lvl="1" eaLnBrk="1" hangingPunct="1"/>
            <a:r>
              <a:rPr lang="en-US" smtClean="0"/>
              <a:t>Lulu</a:t>
            </a:r>
          </a:p>
          <a:p>
            <a:pPr marL="1143000" lvl="2" indent="-228600" eaLnBrk="1" hangingPunct="1"/>
            <a:r>
              <a:rPr lang="en-US" smtClean="0">
                <a:hlinkClick r:id="rId3"/>
              </a:rPr>
              <a:t>www.lulu.com</a:t>
            </a:r>
            <a:r>
              <a:rPr lang="en-US" smtClean="0"/>
              <a:t> </a:t>
            </a:r>
          </a:p>
          <a:p>
            <a:pPr lvl="1" eaLnBrk="1" hangingPunct="1"/>
            <a:r>
              <a:rPr lang="en-US" smtClean="0"/>
              <a:t>iUniverse</a:t>
            </a:r>
          </a:p>
          <a:p>
            <a:pPr marL="1143000" lvl="2" indent="-228600" eaLnBrk="1" hangingPunct="1"/>
            <a:r>
              <a:rPr lang="en-US" smtClean="0">
                <a:hlinkClick r:id="rId4"/>
              </a:rPr>
              <a:t>www.iUniverse.com</a:t>
            </a:r>
            <a:r>
              <a:rPr lang="en-US" smtClean="0"/>
              <a:t> </a:t>
            </a:r>
          </a:p>
          <a:p>
            <a:pPr lvl="1" eaLnBrk="1" hangingPunct="1"/>
            <a:r>
              <a:rPr lang="en-US" smtClean="0"/>
              <a:t>Trafford</a:t>
            </a:r>
          </a:p>
          <a:p>
            <a:pPr marL="1143000" lvl="2" indent="-228600" eaLnBrk="1" hangingPunct="1"/>
            <a:r>
              <a:rPr lang="en-US" smtClean="0">
                <a:hlinkClick r:id="rId5"/>
              </a:rPr>
              <a:t>www.trafford.com</a:t>
            </a:r>
            <a:r>
              <a:rPr lang="en-US" smtClean="0"/>
              <a:t> </a:t>
            </a:r>
          </a:p>
          <a:p>
            <a:pPr lvl="1" eaLnBrk="1" hangingPunct="1"/>
            <a:r>
              <a:rPr lang="en-US" smtClean="0"/>
              <a:t>Author House</a:t>
            </a:r>
          </a:p>
          <a:p>
            <a:pPr marL="1143000" lvl="2" indent="-228600" eaLnBrk="1" hangingPunct="1"/>
            <a:r>
              <a:rPr lang="en-US" smtClean="0">
                <a:hlinkClick r:id="rId6"/>
              </a:rPr>
              <a:t>www.authorhouse.com</a:t>
            </a:r>
            <a:r>
              <a:rPr lang="en-US" smtClean="0"/>
              <a:t> </a:t>
            </a:r>
          </a:p>
          <a:p>
            <a:pPr lvl="1" eaLnBrk="1" hangingPunct="1"/>
            <a:r>
              <a:rPr lang="en-US" smtClean="0"/>
              <a:t>Xlibris</a:t>
            </a:r>
          </a:p>
          <a:p>
            <a:pPr marL="1143000" lvl="2" indent="-228600" eaLnBrk="1" hangingPunct="1"/>
            <a:r>
              <a:rPr lang="en-US" smtClean="0">
                <a:hlinkClick r:id="rId7"/>
              </a:rPr>
              <a:t>www.xlibris.com</a:t>
            </a:r>
            <a:r>
              <a:rPr lang="en-US" smtClean="0"/>
              <a:t> </a:t>
            </a:r>
          </a:p>
          <a:p>
            <a:pPr lvl="1" eaLnBrk="1" hangingPunct="1"/>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914400" y="1582738"/>
            <a:ext cx="7313613" cy="4741862"/>
          </a:xfrm>
        </p:spPr>
        <p:txBody>
          <a:bodyPr/>
          <a:lstStyle/>
          <a:p>
            <a:pPr lvl="1" eaLnBrk="1" hangingPunct="1"/>
            <a:r>
              <a:rPr lang="en-US" smtClean="0"/>
              <a:t>Company is owned by Amazon.com</a:t>
            </a:r>
          </a:p>
          <a:p>
            <a:pPr lvl="1" eaLnBrk="1" hangingPunct="1"/>
            <a:r>
              <a:rPr lang="en-US" smtClean="0"/>
              <a:t>You can publish your book here for as little as </a:t>
            </a:r>
            <a:r>
              <a:rPr lang="en-US" b="1" smtClean="0"/>
              <a:t>nothing </a:t>
            </a:r>
            <a:r>
              <a:rPr lang="en-US" smtClean="0"/>
              <a:t>if you do most of the work yourself</a:t>
            </a:r>
          </a:p>
          <a:p>
            <a:pPr lvl="1" eaLnBrk="1" hangingPunct="1"/>
            <a:r>
              <a:rPr lang="en-US" smtClean="0"/>
              <a:t>The company makes money by distributing your book through Amazon.com</a:t>
            </a:r>
          </a:p>
          <a:p>
            <a:pPr lvl="1" eaLnBrk="1" hangingPunct="1"/>
            <a:r>
              <a:rPr lang="en-US" smtClean="0"/>
              <a:t>Author retains all copyrights</a:t>
            </a:r>
          </a:p>
          <a:p>
            <a:pPr lvl="1" eaLnBrk="1" hangingPunct="1"/>
            <a:r>
              <a:rPr lang="en-US" smtClean="0"/>
              <a:t>Printing books is </a:t>
            </a:r>
            <a:r>
              <a:rPr lang="en-US" b="1" smtClean="0"/>
              <a:t>very affordable</a:t>
            </a:r>
            <a:r>
              <a:rPr lang="en-US" smtClean="0"/>
              <a:t> ($5.05 for a 350-page book) &amp; </a:t>
            </a:r>
            <a:r>
              <a:rPr lang="en-US" b="1" smtClean="0"/>
              <a:t>no minimum</a:t>
            </a:r>
            <a:r>
              <a:rPr lang="en-US" smtClean="0"/>
              <a:t> book purchase is required</a:t>
            </a:r>
          </a:p>
          <a:p>
            <a:pPr lvl="1" eaLnBrk="1" hangingPunct="1"/>
            <a:r>
              <a:rPr lang="en-US" smtClean="0"/>
              <a:t>Wide variety in paperback sizes</a:t>
            </a:r>
          </a:p>
          <a:p>
            <a:pPr lvl="1" eaLnBrk="1" hangingPunct="1"/>
            <a:r>
              <a:rPr lang="en-US" smtClean="0"/>
              <a:t>No hard-cover options</a:t>
            </a:r>
          </a:p>
          <a:p>
            <a:pPr lvl="1" eaLnBrk="1" hangingPunct="1"/>
            <a:r>
              <a:rPr lang="en-US" smtClean="0"/>
              <a:t>Track sales on author dashboard</a:t>
            </a:r>
          </a:p>
          <a:p>
            <a:pPr lvl="1" eaLnBrk="1" hangingPunct="1"/>
            <a:r>
              <a:rPr lang="en-US" smtClean="0"/>
              <a:t>Really good quality printing</a:t>
            </a:r>
          </a:p>
        </p:txBody>
      </p:sp>
      <p:pic>
        <p:nvPicPr>
          <p:cNvPr id="56329" name="Picture 9" descr="createspace-logo"/>
          <p:cNvPicPr>
            <a:picLocks noChangeAspect="1" noChangeArrowheads="1"/>
          </p:cNvPicPr>
          <p:nvPr/>
        </p:nvPicPr>
        <p:blipFill>
          <a:blip r:embed="rId2"/>
          <a:srcRect/>
          <a:stretch>
            <a:fillRect/>
          </a:stretch>
        </p:blipFill>
        <p:spPr bwMode="auto">
          <a:xfrm>
            <a:off x="2971800" y="80963"/>
            <a:ext cx="3187700" cy="15192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p:txBody>
          <a:bodyPr/>
          <a:lstStyle/>
          <a:p>
            <a:pPr lvl="1" eaLnBrk="1" hangingPunct="1"/>
            <a:r>
              <a:rPr lang="en-US" smtClean="0"/>
              <a:t>Low-commitment and no-pressure publishing</a:t>
            </a:r>
          </a:p>
          <a:p>
            <a:pPr lvl="1" eaLnBrk="1" hangingPunct="1"/>
            <a:r>
              <a:rPr lang="en-US" smtClean="0"/>
              <a:t>Free ISBN provided</a:t>
            </a:r>
          </a:p>
          <a:p>
            <a:pPr lvl="1" eaLnBrk="1" hangingPunct="1"/>
            <a:r>
              <a:rPr lang="en-US" smtClean="0"/>
              <a:t>Good quality printing</a:t>
            </a:r>
          </a:p>
          <a:p>
            <a:pPr lvl="1" eaLnBrk="1" hangingPunct="1"/>
            <a:r>
              <a:rPr lang="en-US" smtClean="0"/>
              <a:t>Automatically lists your book on Barnes &amp; Noble’s website</a:t>
            </a:r>
          </a:p>
          <a:p>
            <a:pPr lvl="1" eaLnBrk="1" hangingPunct="1"/>
            <a:r>
              <a:rPr lang="en-US" smtClean="0"/>
              <a:t>Can print </a:t>
            </a:r>
            <a:r>
              <a:rPr lang="en-US" b="1" smtClean="0"/>
              <a:t>both paperback and hardcover</a:t>
            </a:r>
            <a:r>
              <a:rPr lang="en-US" smtClean="0"/>
              <a:t> but </a:t>
            </a:r>
            <a:r>
              <a:rPr lang="en-US" b="1" smtClean="0"/>
              <a:t>size options are limited</a:t>
            </a:r>
          </a:p>
          <a:p>
            <a:pPr lvl="1" eaLnBrk="1" hangingPunct="1"/>
            <a:r>
              <a:rPr lang="en-US" smtClean="0"/>
              <a:t>Print cost depend on purchase quantity</a:t>
            </a:r>
          </a:p>
          <a:p>
            <a:pPr marL="1143000" lvl="2" indent="-228600" eaLnBrk="1" hangingPunct="1"/>
            <a:r>
              <a:rPr lang="en-US" smtClean="0"/>
              <a:t>$13.90 for 350-page paperback (1 copy)</a:t>
            </a:r>
          </a:p>
          <a:p>
            <a:pPr marL="1143000" lvl="2" indent="-228600" eaLnBrk="1" hangingPunct="1"/>
            <a:r>
              <a:rPr lang="en-US" smtClean="0"/>
              <a:t>$20.65 for 350-page hardcover (1 copy)</a:t>
            </a:r>
          </a:p>
          <a:p>
            <a:pPr lvl="1" eaLnBrk="1" hangingPunct="1"/>
            <a:r>
              <a:rPr lang="en-US" smtClean="0"/>
              <a:t>Very user-friendly website</a:t>
            </a:r>
          </a:p>
          <a:p>
            <a:pPr lvl="1" eaLnBrk="1" hangingPunct="1">
              <a:buFontTx/>
              <a:buNone/>
            </a:pPr>
            <a:endParaRPr lang="en-US" smtClean="0"/>
          </a:p>
        </p:txBody>
      </p:sp>
      <p:pic>
        <p:nvPicPr>
          <p:cNvPr id="57349" name="Picture 5" descr="lulucom_logo1"/>
          <p:cNvPicPr>
            <a:picLocks noChangeAspect="1" noChangeArrowheads="1"/>
          </p:cNvPicPr>
          <p:nvPr/>
        </p:nvPicPr>
        <p:blipFill>
          <a:blip r:embed="rId2"/>
          <a:srcRect/>
          <a:stretch>
            <a:fillRect/>
          </a:stretch>
        </p:blipFill>
        <p:spPr bwMode="auto">
          <a:xfrm>
            <a:off x="2341563" y="152400"/>
            <a:ext cx="4211637" cy="14620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p:txBody>
          <a:bodyPr/>
          <a:lstStyle/>
          <a:p>
            <a:pPr lvl="1" eaLnBrk="1" hangingPunct="1"/>
            <a:r>
              <a:rPr lang="en-US" smtClean="0"/>
              <a:t>Supported self-publishing</a:t>
            </a:r>
          </a:p>
          <a:p>
            <a:pPr lvl="1" eaLnBrk="1" hangingPunct="1"/>
            <a:r>
              <a:rPr lang="en-US" smtClean="0"/>
              <a:t>Packages range from $899 to $4,599</a:t>
            </a:r>
          </a:p>
          <a:p>
            <a:pPr lvl="1" eaLnBrk="1" hangingPunct="1"/>
            <a:r>
              <a:rPr lang="en-US" smtClean="0"/>
              <a:t>Publishing process is assisted, but you can also expect pressure sales tactics</a:t>
            </a:r>
          </a:p>
          <a:p>
            <a:pPr lvl="1" eaLnBrk="1" hangingPunct="1"/>
            <a:r>
              <a:rPr lang="en-US" smtClean="0"/>
              <a:t>“Free” copies offered with packages</a:t>
            </a:r>
          </a:p>
          <a:p>
            <a:pPr lvl="1" eaLnBrk="1" hangingPunct="1"/>
            <a:r>
              <a:rPr lang="en-US" smtClean="0"/>
              <a:t>Allows book sellers to return books ($749 add-on)</a:t>
            </a:r>
          </a:p>
          <a:p>
            <a:pPr lvl="1" eaLnBrk="1" hangingPunct="1"/>
            <a:r>
              <a:rPr lang="en-US" smtClean="0"/>
              <a:t>Prints both softcover and hardcover</a:t>
            </a:r>
          </a:p>
          <a:p>
            <a:pPr lvl="1" eaLnBrk="1" hangingPunct="1"/>
            <a:r>
              <a:rPr lang="en-US" smtClean="0"/>
              <a:t>No up-front listing of book printing cost for authors</a:t>
            </a:r>
          </a:p>
        </p:txBody>
      </p:sp>
      <p:pic>
        <p:nvPicPr>
          <p:cNvPr id="58373" name="Picture 5" descr="iuniverse-logo"/>
          <p:cNvPicPr>
            <a:picLocks noChangeAspect="1" noChangeArrowheads="1"/>
          </p:cNvPicPr>
          <p:nvPr/>
        </p:nvPicPr>
        <p:blipFill>
          <a:blip r:embed="rId2"/>
          <a:srcRect/>
          <a:stretch>
            <a:fillRect/>
          </a:stretch>
        </p:blipFill>
        <p:spPr bwMode="auto">
          <a:xfrm>
            <a:off x="1828800" y="195263"/>
            <a:ext cx="5514975" cy="12477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Content Placeholder 2"/>
          <p:cNvSpPr>
            <a:spLocks noGrp="1"/>
          </p:cNvSpPr>
          <p:nvPr>
            <p:ph idx="4294967295"/>
          </p:nvPr>
        </p:nvSpPr>
        <p:spPr/>
        <p:txBody>
          <a:bodyPr/>
          <a:lstStyle/>
          <a:p>
            <a:pPr lvl="1" eaLnBrk="1" hangingPunct="1"/>
            <a:r>
              <a:rPr lang="en-US" smtClean="0"/>
              <a:t>Supported self-publishing</a:t>
            </a:r>
          </a:p>
          <a:p>
            <a:pPr lvl="1" eaLnBrk="1" hangingPunct="1"/>
            <a:r>
              <a:rPr lang="en-US" smtClean="0"/>
              <a:t>Packages range from $649 to $10,999 (offers seasonal specials)</a:t>
            </a:r>
          </a:p>
          <a:p>
            <a:pPr lvl="1" eaLnBrk="1" hangingPunct="1"/>
            <a:r>
              <a:rPr lang="en-US" smtClean="0"/>
              <a:t>High-pressure sales tactics</a:t>
            </a:r>
          </a:p>
          <a:p>
            <a:pPr lvl="1" eaLnBrk="1" hangingPunct="1"/>
            <a:r>
              <a:rPr lang="en-US" smtClean="0"/>
              <a:t>Has been </a:t>
            </a:r>
            <a:r>
              <a:rPr lang="en-US" b="1" smtClean="0"/>
              <a:t>reported to not pay authors</a:t>
            </a:r>
            <a:r>
              <a:rPr lang="en-US" smtClean="0"/>
              <a:t> royalties</a:t>
            </a:r>
          </a:p>
          <a:p>
            <a:pPr lvl="1" eaLnBrk="1" hangingPunct="1"/>
            <a:r>
              <a:rPr lang="en-US" smtClean="0"/>
              <a:t>“Free” copies offered with packages</a:t>
            </a:r>
          </a:p>
          <a:p>
            <a:pPr lvl="1" eaLnBrk="1" hangingPunct="1"/>
            <a:r>
              <a:rPr lang="en-US" smtClean="0"/>
              <a:t>Prints both softcover and hardcover</a:t>
            </a:r>
          </a:p>
          <a:p>
            <a:pPr lvl="1" eaLnBrk="1" hangingPunct="1"/>
            <a:r>
              <a:rPr lang="en-US" b="1" smtClean="0"/>
              <a:t>Limited </a:t>
            </a:r>
            <a:r>
              <a:rPr lang="en-US" smtClean="0"/>
              <a:t>re-edit updates</a:t>
            </a:r>
            <a:endParaRPr lang="en-US" b="1" smtClean="0"/>
          </a:p>
          <a:p>
            <a:pPr lvl="1" eaLnBrk="1" hangingPunct="1"/>
            <a:r>
              <a:rPr lang="en-US" smtClean="0"/>
              <a:t>No up-front listing of book printing cost for authors</a:t>
            </a:r>
          </a:p>
          <a:p>
            <a:pPr lvl="1" eaLnBrk="1" hangingPunct="1"/>
            <a:endParaRPr lang="en-US" smtClean="0"/>
          </a:p>
        </p:txBody>
      </p:sp>
      <p:pic>
        <p:nvPicPr>
          <p:cNvPr id="59397" name="Picture 5" descr="TraffordLogo"/>
          <p:cNvPicPr>
            <a:picLocks noChangeAspect="1" noChangeArrowheads="1"/>
          </p:cNvPicPr>
          <p:nvPr/>
        </p:nvPicPr>
        <p:blipFill>
          <a:blip r:embed="rId2"/>
          <a:srcRect/>
          <a:stretch>
            <a:fillRect/>
          </a:stretch>
        </p:blipFill>
        <p:spPr bwMode="auto">
          <a:xfrm>
            <a:off x="1905000" y="161925"/>
            <a:ext cx="4762500" cy="1514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Who am I?</a:t>
            </a:r>
          </a:p>
        </p:txBody>
      </p:sp>
      <p:sp>
        <p:nvSpPr>
          <p:cNvPr id="24578" name="Content Placeholder 2"/>
          <p:cNvSpPr>
            <a:spLocks noGrp="1"/>
          </p:cNvSpPr>
          <p:nvPr>
            <p:ph idx="1"/>
          </p:nvPr>
        </p:nvSpPr>
        <p:spPr>
          <a:xfrm>
            <a:off x="2971800" y="1600200"/>
            <a:ext cx="5791200" cy="5029200"/>
          </a:xfrm>
        </p:spPr>
        <p:txBody>
          <a:bodyPr/>
          <a:lstStyle/>
          <a:p>
            <a:pPr eaLnBrk="1" hangingPunct="1">
              <a:buFontTx/>
              <a:buNone/>
            </a:pPr>
            <a:r>
              <a:rPr lang="en-US" sz="2000" b="1" smtClean="0"/>
              <a:t>Michel Sauret</a:t>
            </a:r>
          </a:p>
          <a:p>
            <a:pPr eaLnBrk="1" hangingPunct="1">
              <a:buFontTx/>
              <a:buNone/>
            </a:pPr>
            <a:r>
              <a:rPr lang="en-US" sz="2000" smtClean="0"/>
              <a:t>-2008 Army Journalist of the Year</a:t>
            </a:r>
          </a:p>
          <a:p>
            <a:pPr eaLnBrk="1" hangingPunct="1">
              <a:buFontTx/>
              <a:buNone/>
            </a:pPr>
            <a:r>
              <a:rPr lang="en-US" sz="2000" smtClean="0"/>
              <a:t>-Won several Army journalism awards</a:t>
            </a:r>
          </a:p>
          <a:p>
            <a:pPr eaLnBrk="1" hangingPunct="1">
              <a:buFontTx/>
              <a:buNone/>
            </a:pPr>
            <a:r>
              <a:rPr lang="en-US" sz="2000" smtClean="0"/>
              <a:t>-Short stories published internationally, including in the “Best New Writing” anthology, released annually by the Eric Hoffer Award</a:t>
            </a:r>
          </a:p>
          <a:p>
            <a:pPr eaLnBrk="1" hangingPunct="1">
              <a:buFontTx/>
              <a:buNone/>
            </a:pPr>
            <a:r>
              <a:rPr lang="en-US" sz="2000" smtClean="0"/>
              <a:t>-Indie Author of “Amidst Traffic” and “Breathing God”</a:t>
            </a:r>
          </a:p>
          <a:p>
            <a:pPr algn="ctr" eaLnBrk="1" hangingPunct="1">
              <a:buFontTx/>
              <a:buNone/>
            </a:pPr>
            <a:r>
              <a:rPr lang="en-US" sz="3200" b="1" smtClean="0">
                <a:hlinkClick r:id="rId2"/>
              </a:rPr>
              <a:t>www.msauret.com</a:t>
            </a:r>
            <a:r>
              <a:rPr lang="en-US" sz="3200" b="1" smtClean="0"/>
              <a:t> </a:t>
            </a:r>
          </a:p>
        </p:txBody>
      </p:sp>
      <p:pic>
        <p:nvPicPr>
          <p:cNvPr id="24579" name="Picture 3" descr="Michel Sauret - Head Shot small.jpg"/>
          <p:cNvPicPr>
            <a:picLocks noChangeAspect="1"/>
          </p:cNvPicPr>
          <p:nvPr/>
        </p:nvPicPr>
        <p:blipFill>
          <a:blip r:embed="rId3"/>
          <a:srcRect/>
          <a:stretch>
            <a:fillRect/>
          </a:stretch>
        </p:blipFill>
        <p:spPr bwMode="auto">
          <a:xfrm>
            <a:off x="304800" y="2209800"/>
            <a:ext cx="25336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914400" y="3200400"/>
            <a:ext cx="7313613" cy="2819400"/>
          </a:xfrm>
        </p:spPr>
        <p:txBody>
          <a:bodyPr/>
          <a:lstStyle/>
          <a:p>
            <a:pPr lvl="1" eaLnBrk="1" hangingPunct="1"/>
            <a:r>
              <a:rPr lang="en-US" smtClean="0"/>
              <a:t>Supported self-publishing</a:t>
            </a:r>
          </a:p>
          <a:p>
            <a:pPr lvl="1" eaLnBrk="1" hangingPunct="1"/>
            <a:r>
              <a:rPr lang="en-US" smtClean="0"/>
              <a:t>Packages from $749 to $4,249</a:t>
            </a:r>
          </a:p>
          <a:p>
            <a:pPr lvl="1" eaLnBrk="1" hangingPunct="1"/>
            <a:r>
              <a:rPr lang="en-US" smtClean="0"/>
              <a:t>Book printing prices are </a:t>
            </a:r>
            <a:r>
              <a:rPr lang="en-US" b="1" smtClean="0"/>
              <a:t>insanely high!</a:t>
            </a:r>
            <a:endParaRPr lang="en-US" smtClean="0"/>
          </a:p>
          <a:p>
            <a:pPr marL="1143000" lvl="2" indent="-228600" eaLnBrk="1" hangingPunct="1"/>
            <a:r>
              <a:rPr lang="en-US" smtClean="0"/>
              <a:t>$23.95 for a 350-page book</a:t>
            </a:r>
          </a:p>
          <a:p>
            <a:pPr marL="1143000" lvl="2" indent="-228600" eaLnBrk="1" hangingPunct="1"/>
            <a:r>
              <a:rPr lang="en-US" smtClean="0"/>
              <a:t>Forces you to sell books for $25.00 per book</a:t>
            </a:r>
          </a:p>
          <a:p>
            <a:pPr lvl="1" eaLnBrk="1" hangingPunct="1"/>
            <a:r>
              <a:rPr lang="en-US" smtClean="0"/>
              <a:t>Overall printing options are limited</a:t>
            </a:r>
          </a:p>
          <a:p>
            <a:pPr lvl="1" eaLnBrk="1" hangingPunct="1"/>
            <a:endParaRPr lang="en-US" smtClean="0"/>
          </a:p>
        </p:txBody>
      </p:sp>
      <p:pic>
        <p:nvPicPr>
          <p:cNvPr id="60421" name="Picture 5" descr="authorhouse"/>
          <p:cNvPicPr>
            <a:picLocks noChangeAspect="1" noChangeArrowheads="1"/>
          </p:cNvPicPr>
          <p:nvPr/>
        </p:nvPicPr>
        <p:blipFill>
          <a:blip r:embed="rId2"/>
          <a:srcRect/>
          <a:stretch>
            <a:fillRect/>
          </a:stretch>
        </p:blipFill>
        <p:spPr bwMode="auto">
          <a:xfrm>
            <a:off x="2209800" y="152400"/>
            <a:ext cx="4343400" cy="28733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Content Placeholder 2"/>
          <p:cNvSpPr>
            <a:spLocks noGrp="1"/>
          </p:cNvSpPr>
          <p:nvPr>
            <p:ph idx="4294967295"/>
          </p:nvPr>
        </p:nvSpPr>
        <p:spPr>
          <a:xfrm>
            <a:off x="914400" y="2654300"/>
            <a:ext cx="7313613" cy="3200400"/>
          </a:xfrm>
        </p:spPr>
        <p:txBody>
          <a:bodyPr/>
          <a:lstStyle/>
          <a:p>
            <a:pPr lvl="1" eaLnBrk="1" hangingPunct="1"/>
            <a:r>
              <a:rPr lang="en-US" smtClean="0"/>
              <a:t>Assisted self-publishing</a:t>
            </a:r>
          </a:p>
          <a:p>
            <a:pPr lvl="1" eaLnBrk="1" hangingPunct="1"/>
            <a:r>
              <a:rPr lang="en-US" smtClean="0"/>
              <a:t>Packages range from $499 to $15,249</a:t>
            </a:r>
          </a:p>
          <a:p>
            <a:pPr lvl="1" eaLnBrk="1" hangingPunct="1"/>
            <a:r>
              <a:rPr lang="en-US" smtClean="0"/>
              <a:t>Printing cost is $11.19 per book unless you buy 10+ copies (From $6.40 to $10.39 per copy)</a:t>
            </a:r>
          </a:p>
          <a:p>
            <a:pPr lvl="1" eaLnBrk="1" hangingPunct="1"/>
            <a:r>
              <a:rPr lang="en-US" smtClean="0"/>
              <a:t>Provides a wide variety of services</a:t>
            </a:r>
          </a:p>
        </p:txBody>
      </p:sp>
      <p:pic>
        <p:nvPicPr>
          <p:cNvPr id="61445" name="Picture 5" descr="?id=824&amp;size=medium"/>
          <p:cNvPicPr>
            <a:picLocks noChangeAspect="1" noChangeArrowheads="1"/>
          </p:cNvPicPr>
          <p:nvPr/>
        </p:nvPicPr>
        <p:blipFill>
          <a:blip r:embed="rId2"/>
          <a:srcRect/>
          <a:stretch>
            <a:fillRect/>
          </a:stretch>
        </p:blipFill>
        <p:spPr bwMode="auto">
          <a:xfrm>
            <a:off x="1943100" y="390525"/>
            <a:ext cx="4762500" cy="181927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p:txBody>
          <a:bodyPr/>
          <a:lstStyle/>
          <a:p>
            <a:pPr eaLnBrk="1" hangingPunct="1"/>
            <a:r>
              <a:rPr lang="en-US" smtClean="0"/>
              <a:t>The book is published, </a:t>
            </a:r>
            <a:br>
              <a:rPr lang="en-US" smtClean="0"/>
            </a:br>
            <a:r>
              <a:rPr lang="en-US" smtClean="0"/>
              <a:t>now what?</a:t>
            </a:r>
          </a:p>
        </p:txBody>
      </p:sp>
      <p:sp>
        <p:nvSpPr>
          <p:cNvPr id="62466" name="Content Placeholder 2"/>
          <p:cNvSpPr>
            <a:spLocks noGrp="1"/>
          </p:cNvSpPr>
          <p:nvPr>
            <p:ph idx="4294967295"/>
          </p:nvPr>
        </p:nvSpPr>
        <p:spPr>
          <a:xfrm>
            <a:off x="914400" y="2209800"/>
            <a:ext cx="7313613" cy="3581400"/>
          </a:xfrm>
        </p:spPr>
        <p:txBody>
          <a:bodyPr/>
          <a:lstStyle/>
          <a:p>
            <a:pPr lvl="1" eaLnBrk="1" hangingPunct="1"/>
            <a:r>
              <a:rPr lang="en-US" smtClean="0"/>
              <a:t>Now the real work begins.</a:t>
            </a:r>
          </a:p>
          <a:p>
            <a:pPr lvl="1" eaLnBrk="1" hangingPunct="1"/>
            <a:r>
              <a:rPr lang="en-US" smtClean="0"/>
              <a:t>You’ll spend three times as much times agonizing over promoting, marketing and selling your book than you did writing it!</a:t>
            </a:r>
          </a:p>
          <a:p>
            <a:pPr lvl="1" eaLnBrk="1" hangingPunct="1"/>
            <a:r>
              <a:rPr lang="en-US" b="1" smtClean="0"/>
              <a:t>Nonstop hustle</a:t>
            </a:r>
            <a:r>
              <a:rPr lang="en-US" smtClean="0"/>
              <a:t>, often with little initial reward</a:t>
            </a:r>
          </a:p>
          <a:p>
            <a:pPr lvl="1" eaLnBrk="1" hangingPunct="1"/>
            <a:r>
              <a:rPr lang="en-US" smtClean="0"/>
              <a:t>If you don’t have it in you to promote your book, don’t venture into self-publishing</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p:txBody>
          <a:bodyPr/>
          <a:lstStyle/>
          <a:p>
            <a:pPr eaLnBrk="1" hangingPunct="1"/>
            <a:r>
              <a:rPr lang="en-US" sz="4200" smtClean="0"/>
              <a:t>Submit your book for reviews</a:t>
            </a:r>
          </a:p>
        </p:txBody>
      </p:sp>
      <p:sp>
        <p:nvSpPr>
          <p:cNvPr id="64514" name="Content Placeholder 2"/>
          <p:cNvSpPr>
            <a:spLocks noGrp="1"/>
          </p:cNvSpPr>
          <p:nvPr>
            <p:ph idx="4294967295"/>
          </p:nvPr>
        </p:nvSpPr>
        <p:spPr>
          <a:xfrm>
            <a:off x="914400" y="1735138"/>
            <a:ext cx="7848600" cy="4513262"/>
          </a:xfrm>
        </p:spPr>
        <p:txBody>
          <a:bodyPr/>
          <a:lstStyle/>
          <a:p>
            <a:pPr lvl="1" eaLnBrk="1" hangingPunct="1"/>
            <a:r>
              <a:rPr lang="en-US" smtClean="0"/>
              <a:t>Backward plan! Plan to send out your book for review 3-4 months before your publication date</a:t>
            </a:r>
          </a:p>
          <a:p>
            <a:pPr lvl="1" eaLnBrk="1" hangingPunct="1"/>
            <a:r>
              <a:rPr lang="en-US" smtClean="0"/>
              <a:t>This will consist of the bulk of your “marketing” expense</a:t>
            </a:r>
          </a:p>
          <a:p>
            <a:pPr lvl="1" eaLnBrk="1" hangingPunct="1"/>
            <a:r>
              <a:rPr lang="en-US" smtClean="0"/>
              <a:t>Submit your book to </a:t>
            </a:r>
            <a:r>
              <a:rPr lang="en-US" b="1" smtClean="0"/>
              <a:t>reputable, objective</a:t>
            </a:r>
            <a:r>
              <a:rPr lang="en-US" smtClean="0"/>
              <a:t> review companies</a:t>
            </a:r>
          </a:p>
          <a:p>
            <a:pPr lvl="1" eaLnBrk="1" hangingPunct="1"/>
            <a:r>
              <a:rPr lang="en-US" smtClean="0"/>
              <a:t>There are ways of submitting your book for consideration for a </a:t>
            </a:r>
            <a:r>
              <a:rPr lang="en-US" b="1" smtClean="0"/>
              <a:t>free review,</a:t>
            </a:r>
            <a:r>
              <a:rPr lang="en-US" smtClean="0"/>
              <a:t> but it’s </a:t>
            </a:r>
            <a:r>
              <a:rPr lang="en-US" b="1" smtClean="0"/>
              <a:t>not guaranteed</a:t>
            </a:r>
            <a:r>
              <a:rPr lang="en-US" smtClean="0"/>
              <a:t> you’ll get one</a:t>
            </a:r>
          </a:p>
          <a:p>
            <a:pPr lvl="1" eaLnBrk="1" hangingPunct="1"/>
            <a:r>
              <a:rPr lang="en-US" smtClean="0"/>
              <a:t>Expect to give away </a:t>
            </a:r>
            <a:r>
              <a:rPr lang="en-US" b="1" smtClean="0"/>
              <a:t>20-30 paperback copies</a:t>
            </a:r>
            <a:r>
              <a:rPr lang="en-US" smtClean="0"/>
              <a:t> for review </a:t>
            </a:r>
          </a:p>
          <a:p>
            <a:pPr marL="1143000" lvl="2" indent="-228600" eaLnBrk="1" hangingPunct="1"/>
            <a:r>
              <a:rPr lang="en-US" smtClean="0"/>
              <a:t>$100-$150 in book cost alone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lstStyle/>
          <a:p>
            <a:pPr eaLnBrk="1" hangingPunct="1"/>
            <a:r>
              <a:rPr lang="en-US" b="1" smtClean="0"/>
              <a:t>Free</a:t>
            </a:r>
            <a:r>
              <a:rPr lang="en-US" smtClean="0"/>
              <a:t> book review options</a:t>
            </a:r>
          </a:p>
        </p:txBody>
      </p:sp>
      <p:sp>
        <p:nvSpPr>
          <p:cNvPr id="65538" name="Content Placeholder 2"/>
          <p:cNvSpPr>
            <a:spLocks noGrp="1"/>
          </p:cNvSpPr>
          <p:nvPr>
            <p:ph idx="4294967295"/>
          </p:nvPr>
        </p:nvSpPr>
        <p:spPr/>
        <p:txBody>
          <a:bodyPr/>
          <a:lstStyle/>
          <a:p>
            <a:pPr lvl="1" eaLnBrk="1" hangingPunct="1"/>
            <a:r>
              <a:rPr lang="en-US" smtClean="0"/>
              <a:t>Reader Views</a:t>
            </a:r>
          </a:p>
          <a:p>
            <a:pPr marL="1143000" lvl="2" indent="-228600" eaLnBrk="1" hangingPunct="1"/>
            <a:r>
              <a:rPr lang="en-US" smtClean="0">
                <a:hlinkClick r:id="rId2"/>
              </a:rPr>
              <a:t>www.readerviews.com</a:t>
            </a:r>
            <a:r>
              <a:rPr lang="en-US" smtClean="0"/>
              <a:t> </a:t>
            </a:r>
          </a:p>
          <a:p>
            <a:pPr lvl="1" eaLnBrk="1" hangingPunct="1"/>
            <a:r>
              <a:rPr lang="en-US" smtClean="0"/>
              <a:t>Midwest Book Review</a:t>
            </a:r>
          </a:p>
          <a:p>
            <a:pPr marL="1143000" lvl="2" indent="-228600" eaLnBrk="1" hangingPunct="1"/>
            <a:r>
              <a:rPr lang="en-US" smtClean="0">
                <a:hlinkClick r:id="rId3"/>
              </a:rPr>
              <a:t>www.midwestbookreview.com</a:t>
            </a:r>
            <a:r>
              <a:rPr lang="en-US" smtClean="0"/>
              <a:t> </a:t>
            </a:r>
          </a:p>
          <a:p>
            <a:pPr lvl="1" eaLnBrk="1" hangingPunct="1"/>
            <a:r>
              <a:rPr lang="en-US" smtClean="0"/>
              <a:t>Library Journal</a:t>
            </a:r>
          </a:p>
          <a:p>
            <a:pPr marL="1143000" lvl="2" indent="-228600" eaLnBrk="1" hangingPunct="1"/>
            <a:r>
              <a:rPr lang="en-US" smtClean="0">
                <a:hlinkClick r:id="rId4"/>
              </a:rPr>
              <a:t>http://reviews.libraryjournal.com</a:t>
            </a:r>
            <a:r>
              <a:rPr lang="en-US" smtClean="0"/>
              <a:t> </a:t>
            </a:r>
          </a:p>
          <a:p>
            <a:pPr marL="1143000" lvl="2" indent="-228600" eaLnBrk="1" hangingPunct="1"/>
            <a:r>
              <a:rPr lang="en-US" smtClean="0"/>
              <a:t>Must submit 3-4 months from pub date</a:t>
            </a:r>
          </a:p>
          <a:p>
            <a:pPr lvl="1" eaLnBrk="1" hangingPunct="1"/>
            <a:r>
              <a:rPr lang="en-US" smtClean="0"/>
              <a:t>ForeWord pre-publication reviews</a:t>
            </a:r>
          </a:p>
          <a:p>
            <a:pPr marL="1143000" lvl="2" indent="-228600" eaLnBrk="1" hangingPunct="1"/>
            <a:r>
              <a:rPr lang="en-US" smtClean="0">
                <a:hlinkClick r:id="rId5"/>
              </a:rPr>
              <a:t>www.forewordreviews.com</a:t>
            </a:r>
            <a:r>
              <a:rPr lang="en-US" smtClean="0"/>
              <a:t> </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p:txBody>
          <a:bodyPr/>
          <a:lstStyle/>
          <a:p>
            <a:pPr eaLnBrk="1" hangingPunct="1"/>
            <a:r>
              <a:rPr lang="en-US" b="1" smtClean="0"/>
              <a:t>Free</a:t>
            </a:r>
            <a:r>
              <a:rPr lang="en-US" smtClean="0"/>
              <a:t> book review options</a:t>
            </a:r>
          </a:p>
        </p:txBody>
      </p:sp>
      <p:sp>
        <p:nvSpPr>
          <p:cNvPr id="87043" name="Content Placeholder 2"/>
          <p:cNvSpPr>
            <a:spLocks noGrp="1"/>
          </p:cNvSpPr>
          <p:nvPr>
            <p:ph idx="4294967295"/>
          </p:nvPr>
        </p:nvSpPr>
        <p:spPr/>
        <p:txBody>
          <a:bodyPr/>
          <a:lstStyle/>
          <a:p>
            <a:pPr lvl="1" eaLnBrk="1" hangingPunct="1"/>
            <a:r>
              <a:rPr lang="en-US" smtClean="0"/>
              <a:t>Readers’ Favorite</a:t>
            </a:r>
          </a:p>
          <a:p>
            <a:pPr marL="1143000" lvl="2" indent="-228600" eaLnBrk="1" hangingPunct="1"/>
            <a:r>
              <a:rPr lang="en-US" smtClean="0">
                <a:hlinkClick r:id="rId2"/>
              </a:rPr>
              <a:t>www.readersfavorite.com</a:t>
            </a:r>
            <a:r>
              <a:rPr lang="en-US" smtClean="0"/>
              <a:t> </a:t>
            </a:r>
          </a:p>
          <a:p>
            <a:pPr lvl="1" eaLnBrk="1" hangingPunct="1"/>
            <a:r>
              <a:rPr lang="en-US" smtClean="0"/>
              <a:t>Portland Book Review</a:t>
            </a:r>
          </a:p>
          <a:p>
            <a:pPr marL="1143000" lvl="2" indent="-228600" eaLnBrk="1" hangingPunct="1"/>
            <a:r>
              <a:rPr lang="en-US" smtClean="0">
                <a:hlinkClick r:id="rId3"/>
              </a:rPr>
              <a:t>www.portlandbookreview.com</a:t>
            </a:r>
            <a:r>
              <a:rPr lang="en-US" smtClean="0"/>
              <a:t> </a:t>
            </a:r>
          </a:p>
          <a:p>
            <a:pPr lvl="1" eaLnBrk="1" hangingPunct="1"/>
            <a:r>
              <a:rPr lang="en-US" smtClean="0"/>
              <a:t>San Francisco Book Review</a:t>
            </a:r>
          </a:p>
          <a:p>
            <a:pPr marL="1143000" lvl="2" indent="-228600" eaLnBrk="1" hangingPunct="1"/>
            <a:r>
              <a:rPr lang="en-US" smtClean="0">
                <a:hlinkClick r:id="rId4"/>
              </a:rPr>
              <a:t>www.sanfranciscobookreview.com</a:t>
            </a:r>
            <a:r>
              <a:rPr lang="en-US" smtClean="0"/>
              <a:t> </a:t>
            </a:r>
          </a:p>
          <a:p>
            <a:pPr lvl="1" eaLnBrk="1" hangingPunct="1"/>
            <a:r>
              <a:rPr lang="en-US" smtClean="0"/>
              <a:t>Indie Reader</a:t>
            </a:r>
          </a:p>
          <a:p>
            <a:pPr marL="1143000" lvl="2" indent="-228600" eaLnBrk="1" hangingPunct="1"/>
            <a:r>
              <a:rPr lang="en-US" smtClean="0">
                <a:hlinkClick r:id="rId5"/>
              </a:rPr>
              <a:t>www.indiereader.com/author-promotional-opportunities</a:t>
            </a:r>
            <a:endParaRPr lang="en-US" smtClean="0"/>
          </a:p>
          <a:p>
            <a:pPr lvl="1" eaLnBrk="1" hangingPunct="1"/>
            <a:r>
              <a:rPr lang="en-US" smtClean="0"/>
              <a:t>Biblio Buffet</a:t>
            </a:r>
          </a:p>
          <a:p>
            <a:pPr marL="1143000" lvl="2" indent="-228600" eaLnBrk="1" hangingPunct="1"/>
            <a:r>
              <a:rPr lang="en-US" smtClean="0">
                <a:hlinkClick r:id="rId6"/>
              </a:rPr>
              <a:t>www.bibliobuffet.com</a:t>
            </a:r>
            <a:r>
              <a:rPr lang="en-US" smtClean="0"/>
              <a:t> </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pPr eaLnBrk="1" hangingPunct="1"/>
            <a:r>
              <a:rPr lang="en-US" sz="4200" smtClean="0"/>
              <a:t>Giving away books for free attracts attention</a:t>
            </a:r>
          </a:p>
        </p:txBody>
      </p:sp>
      <p:sp>
        <p:nvSpPr>
          <p:cNvPr id="90115" name="Content Placeholder 2"/>
          <p:cNvSpPr>
            <a:spLocks noGrp="1"/>
          </p:cNvSpPr>
          <p:nvPr>
            <p:ph idx="4294967295"/>
          </p:nvPr>
        </p:nvSpPr>
        <p:spPr/>
        <p:txBody>
          <a:bodyPr/>
          <a:lstStyle/>
          <a:p>
            <a:pPr lvl="1" eaLnBrk="1" hangingPunct="1"/>
            <a:endParaRPr lang="en-US" smtClean="0"/>
          </a:p>
          <a:p>
            <a:pPr lvl="1" eaLnBrk="1" hangingPunct="1"/>
            <a:endParaRPr lang="en-US" smtClean="0"/>
          </a:p>
          <a:p>
            <a:pPr lvl="1" eaLnBrk="1" hangingPunct="1"/>
            <a:endParaRPr lang="en-US" smtClean="0"/>
          </a:p>
        </p:txBody>
      </p:sp>
      <p:pic>
        <p:nvPicPr>
          <p:cNvPr id="90116" name="Picture 4"/>
          <p:cNvPicPr>
            <a:picLocks noChangeAspect="1" noChangeArrowheads="1"/>
          </p:cNvPicPr>
          <p:nvPr/>
        </p:nvPicPr>
        <p:blipFill>
          <a:blip r:embed="rId2"/>
          <a:srcRect l="12183" t="25664" r="3099" b="39400"/>
          <a:stretch>
            <a:fillRect/>
          </a:stretch>
        </p:blipFill>
        <p:spPr bwMode="auto">
          <a:xfrm>
            <a:off x="533400" y="2057400"/>
            <a:ext cx="8077200" cy="33528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p:txBody>
          <a:bodyPr/>
          <a:lstStyle/>
          <a:p>
            <a:pPr eaLnBrk="1" hangingPunct="1"/>
            <a:r>
              <a:rPr lang="en-US" smtClean="0"/>
              <a:t>Guaranteed (paid) reviews</a:t>
            </a:r>
          </a:p>
        </p:txBody>
      </p:sp>
      <p:sp>
        <p:nvSpPr>
          <p:cNvPr id="82947" name="Content Placeholder 2"/>
          <p:cNvSpPr>
            <a:spLocks noGrp="1"/>
          </p:cNvSpPr>
          <p:nvPr>
            <p:ph idx="4294967295"/>
          </p:nvPr>
        </p:nvSpPr>
        <p:spPr/>
        <p:txBody>
          <a:bodyPr/>
          <a:lstStyle/>
          <a:p>
            <a:pPr lvl="1" eaLnBrk="1" hangingPunct="1"/>
            <a:r>
              <a:rPr lang="en-US" smtClean="0"/>
              <a:t>Kirkus Reviews (indie)</a:t>
            </a:r>
          </a:p>
          <a:p>
            <a:pPr marL="1143000" lvl="2" indent="-228600" eaLnBrk="1" hangingPunct="1"/>
            <a:r>
              <a:rPr lang="en-US" smtClean="0"/>
              <a:t>$425-$575</a:t>
            </a:r>
          </a:p>
          <a:p>
            <a:pPr lvl="1" eaLnBrk="1" hangingPunct="1"/>
            <a:r>
              <a:rPr lang="en-US" smtClean="0"/>
              <a:t>Blue Ink Review</a:t>
            </a:r>
          </a:p>
          <a:p>
            <a:pPr marL="1143000" lvl="2" indent="-228600" eaLnBrk="1" hangingPunct="1"/>
            <a:r>
              <a:rPr lang="en-US" smtClean="0"/>
              <a:t>$395-$495</a:t>
            </a:r>
          </a:p>
          <a:p>
            <a:pPr lvl="1" eaLnBrk="1" hangingPunct="1"/>
            <a:r>
              <a:rPr lang="en-US" smtClean="0"/>
              <a:t>Clarion Review</a:t>
            </a:r>
          </a:p>
          <a:p>
            <a:pPr marL="1143000" lvl="2" indent="-228600" eaLnBrk="1" hangingPunct="1"/>
            <a:r>
              <a:rPr lang="en-US" smtClean="0"/>
              <a:t>$335-$549</a:t>
            </a:r>
          </a:p>
          <a:p>
            <a:pPr lvl="1" eaLnBrk="1" hangingPunct="1"/>
            <a:r>
              <a:rPr lang="en-US" smtClean="0"/>
              <a:t>ForeWord Review</a:t>
            </a:r>
          </a:p>
          <a:p>
            <a:pPr marL="1143000" lvl="2" indent="-228600" eaLnBrk="1" hangingPunct="1"/>
            <a:r>
              <a:rPr lang="en-US" smtClean="0"/>
              <a:t>$129</a:t>
            </a:r>
          </a:p>
          <a:p>
            <a:pPr lvl="1" eaLnBrk="1" hangingPunct="1"/>
            <a:r>
              <a:rPr lang="en-US" smtClean="0"/>
              <a:t>Reader Views</a:t>
            </a:r>
          </a:p>
          <a:p>
            <a:pPr marL="1143000" lvl="2" indent="-228600" eaLnBrk="1" hangingPunct="1"/>
            <a:r>
              <a:rPr lang="en-US" smtClean="0"/>
              <a:t>$119 &amp; additional marketing options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pPr eaLnBrk="1" hangingPunct="1"/>
            <a:r>
              <a:rPr lang="en-US" smtClean="0"/>
              <a:t>Guaranteed (paid) reviews</a:t>
            </a:r>
          </a:p>
        </p:txBody>
      </p:sp>
      <p:sp>
        <p:nvSpPr>
          <p:cNvPr id="88067" name="Content Placeholder 2"/>
          <p:cNvSpPr>
            <a:spLocks noGrp="1"/>
          </p:cNvSpPr>
          <p:nvPr>
            <p:ph idx="4294967295"/>
          </p:nvPr>
        </p:nvSpPr>
        <p:spPr/>
        <p:txBody>
          <a:bodyPr/>
          <a:lstStyle/>
          <a:p>
            <a:pPr lvl="1" eaLnBrk="1" hangingPunct="1"/>
            <a:r>
              <a:rPr lang="en-US" smtClean="0"/>
              <a:t>Portland Book Review</a:t>
            </a:r>
          </a:p>
          <a:p>
            <a:pPr marL="1143000" lvl="2" indent="-228600" eaLnBrk="1" hangingPunct="1"/>
            <a:r>
              <a:rPr lang="en-US" smtClean="0"/>
              <a:t>$125-$450</a:t>
            </a:r>
          </a:p>
          <a:p>
            <a:pPr lvl="1" eaLnBrk="1" hangingPunct="1"/>
            <a:r>
              <a:rPr lang="en-US" smtClean="0"/>
              <a:t>San Francisco Book Review</a:t>
            </a:r>
          </a:p>
          <a:p>
            <a:pPr marL="1143000" lvl="2" indent="-228600" eaLnBrk="1" hangingPunct="1"/>
            <a:r>
              <a:rPr lang="en-US" smtClean="0"/>
              <a:t>$125-$299</a:t>
            </a:r>
          </a:p>
          <a:p>
            <a:pPr lvl="1" eaLnBrk="1" hangingPunct="1"/>
            <a:r>
              <a:rPr lang="en-US" smtClean="0"/>
              <a:t>IR Discovery Awards</a:t>
            </a:r>
          </a:p>
          <a:p>
            <a:pPr marL="1143000" lvl="2" indent="-228600" eaLnBrk="1" hangingPunct="1"/>
            <a:r>
              <a:rPr lang="en-US" smtClean="0"/>
              <a:t>$150 - Hosted by Indie Reader</a:t>
            </a:r>
          </a:p>
          <a:p>
            <a:pPr marL="1143000" lvl="2" indent="-228600" eaLnBrk="1" hangingPunct="1"/>
            <a:r>
              <a:rPr lang="en-US" smtClean="0"/>
              <a:t>Review plus submitted for award competition</a:t>
            </a:r>
          </a:p>
          <a:p>
            <a:pPr lvl="1" eaLnBrk="1" hangingPunct="1"/>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p:txBody>
          <a:bodyPr/>
          <a:lstStyle/>
          <a:p>
            <a:pPr eaLnBrk="1" hangingPunct="1"/>
            <a:r>
              <a:rPr lang="en-US" smtClean="0"/>
              <a:t>Launch a </a:t>
            </a:r>
            <a:r>
              <a:rPr lang="en-US" b="1" smtClean="0"/>
              <a:t>quality</a:t>
            </a:r>
            <a:r>
              <a:rPr lang="en-US" smtClean="0"/>
              <a:t> website</a:t>
            </a:r>
          </a:p>
        </p:txBody>
      </p:sp>
      <p:sp>
        <p:nvSpPr>
          <p:cNvPr id="84995" name="Content Placeholder 2"/>
          <p:cNvSpPr>
            <a:spLocks noGrp="1"/>
          </p:cNvSpPr>
          <p:nvPr>
            <p:ph idx="4294967295"/>
          </p:nvPr>
        </p:nvSpPr>
        <p:spPr/>
        <p:txBody>
          <a:bodyPr/>
          <a:lstStyle/>
          <a:p>
            <a:pPr lvl="1" eaLnBrk="1" hangingPunct="1"/>
            <a:r>
              <a:rPr lang="en-US" dirty="0" smtClean="0"/>
              <a:t>Should have a clean design</a:t>
            </a:r>
          </a:p>
          <a:p>
            <a:pPr lvl="1" eaLnBrk="1" hangingPunct="1"/>
            <a:r>
              <a:rPr lang="en-US" dirty="0" smtClean="0"/>
              <a:t>Visually appealing</a:t>
            </a:r>
          </a:p>
          <a:p>
            <a:pPr lvl="1" eaLnBrk="1" hangingPunct="1"/>
            <a:r>
              <a:rPr lang="en-US" dirty="0" smtClean="0"/>
              <a:t>Reflect your personality</a:t>
            </a:r>
          </a:p>
          <a:p>
            <a:pPr lvl="1" eaLnBrk="1" hangingPunct="1"/>
            <a:r>
              <a:rPr lang="en-US" dirty="0" smtClean="0"/>
              <a:t>Easy to navigate</a:t>
            </a:r>
          </a:p>
          <a:p>
            <a:pPr lvl="1" eaLnBrk="1" hangingPunct="1"/>
            <a:r>
              <a:rPr lang="en-US" dirty="0" smtClean="0"/>
              <a:t>Double it as a </a:t>
            </a:r>
            <a:r>
              <a:rPr lang="en-US" dirty="0" err="1" smtClean="0"/>
              <a:t>blog</a:t>
            </a:r>
            <a:endParaRPr lang="en-US" dirty="0" smtClean="0"/>
          </a:p>
          <a:p>
            <a:pPr lvl="1" eaLnBrk="1" hangingPunct="1"/>
            <a:endParaRPr lang="en-US" dirty="0" smtClean="0"/>
          </a:p>
          <a:p>
            <a:pPr lvl="1" eaLnBrk="1" hangingPunct="1"/>
            <a:r>
              <a:rPr lang="en-US" dirty="0" smtClean="0">
                <a:hlinkClick r:id="rId2"/>
              </a:rPr>
              <a:t>www.themeforest.net</a:t>
            </a:r>
            <a:r>
              <a:rPr lang="en-US" dirty="0" smtClean="0"/>
              <a:t> is a great resource for affordable design templates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100" smtClean="0"/>
              <a:t>Self publishing has come a long way</a:t>
            </a:r>
          </a:p>
        </p:txBody>
      </p:sp>
      <p:sp>
        <p:nvSpPr>
          <p:cNvPr id="25602" name="Content Placeholder 2"/>
          <p:cNvSpPr>
            <a:spLocks noGrp="1"/>
          </p:cNvSpPr>
          <p:nvPr>
            <p:ph idx="1"/>
          </p:nvPr>
        </p:nvSpPr>
        <p:spPr>
          <a:xfrm>
            <a:off x="914400" y="1735138"/>
            <a:ext cx="7848600" cy="4818062"/>
          </a:xfrm>
        </p:spPr>
        <p:txBody>
          <a:bodyPr/>
          <a:lstStyle/>
          <a:p>
            <a:pPr eaLnBrk="1" hangingPunct="1">
              <a:buFontTx/>
              <a:buNone/>
            </a:pPr>
            <a:r>
              <a:rPr lang="en-US" smtClean="0"/>
              <a:t>		 2005					 2012</a:t>
            </a:r>
          </a:p>
          <a:p>
            <a:pPr eaLnBrk="1" hangingPunct="1">
              <a:buFontTx/>
              <a:buNone/>
            </a:pPr>
            <a:endParaRPr lang="en-US" smtClean="0"/>
          </a:p>
          <a:p>
            <a:pPr eaLnBrk="1" hangingPunct="1">
              <a:buFontTx/>
              <a:buNone/>
            </a:pPr>
            <a:endParaRPr lang="en-US" smtClean="0"/>
          </a:p>
          <a:p>
            <a:pPr eaLnBrk="1" hangingPunct="1">
              <a:buFontTx/>
              <a:buNone/>
            </a:pPr>
            <a:r>
              <a:rPr lang="en-US" smtClean="0"/>
              <a:t>					      VS</a:t>
            </a:r>
          </a:p>
          <a:p>
            <a:pPr eaLnBrk="1" hangingPunct="1">
              <a:buFontTx/>
              <a:buNone/>
            </a:pPr>
            <a:endParaRPr lang="en-US" smtClean="0"/>
          </a:p>
          <a:p>
            <a:pPr eaLnBrk="1" hangingPunct="1">
              <a:buFontTx/>
              <a:buNone/>
            </a:pPr>
            <a:endParaRPr lang="en-US" smtClean="0"/>
          </a:p>
          <a:p>
            <a:pPr eaLnBrk="1" hangingPunct="1">
              <a:buFontTx/>
              <a:buNone/>
            </a:pPr>
            <a:r>
              <a:rPr lang="en-US" sz="1600" smtClean="0"/>
              <a:t>Published with Publish America			   Self-Published</a:t>
            </a:r>
            <a:br>
              <a:rPr lang="en-US" sz="1600" smtClean="0"/>
            </a:br>
            <a:r>
              <a:rPr lang="en-US" sz="1600" smtClean="0"/>
              <a:t>$24.95 Paperback				$12.95 Paperback</a:t>
            </a:r>
            <a:br>
              <a:rPr lang="en-US" sz="1600" smtClean="0"/>
            </a:br>
            <a:r>
              <a:rPr lang="en-US" sz="1600" smtClean="0"/>
              <a:t>No Kindle Edition				  $2.99 on Kindle</a:t>
            </a:r>
          </a:p>
        </p:txBody>
      </p:sp>
      <p:pic>
        <p:nvPicPr>
          <p:cNvPr id="25603" name="Picture 3" descr="AMIDST TRAFFIC - FRONT small.jpg"/>
          <p:cNvPicPr>
            <a:picLocks noChangeAspect="1"/>
          </p:cNvPicPr>
          <p:nvPr/>
        </p:nvPicPr>
        <p:blipFill>
          <a:blip r:embed="rId2"/>
          <a:srcRect/>
          <a:stretch>
            <a:fillRect/>
          </a:stretch>
        </p:blipFill>
        <p:spPr bwMode="auto">
          <a:xfrm>
            <a:off x="6256338" y="2286000"/>
            <a:ext cx="1971675" cy="3048000"/>
          </a:xfrm>
          <a:prstGeom prst="rect">
            <a:avLst/>
          </a:prstGeom>
          <a:noFill/>
          <a:ln w="9525">
            <a:noFill/>
            <a:miter lim="800000"/>
            <a:headEnd/>
            <a:tailEnd/>
          </a:ln>
        </p:spPr>
      </p:pic>
      <p:pic>
        <p:nvPicPr>
          <p:cNvPr id="25604" name="Picture 4" descr="breathing-god-michel-sauret-paperback-cover-art.jpg"/>
          <p:cNvPicPr>
            <a:picLocks noChangeAspect="1"/>
          </p:cNvPicPr>
          <p:nvPr/>
        </p:nvPicPr>
        <p:blipFill>
          <a:blip r:embed="rId3"/>
          <a:srcRect/>
          <a:stretch>
            <a:fillRect/>
          </a:stretch>
        </p:blipFill>
        <p:spPr bwMode="auto">
          <a:xfrm>
            <a:off x="1295400" y="2286000"/>
            <a:ext cx="203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1"/>
          <p:cNvSpPr>
            <a:spLocks noGrp="1"/>
          </p:cNvSpPr>
          <p:nvPr>
            <p:ph type="title" idx="4294967295"/>
          </p:nvPr>
        </p:nvSpPr>
        <p:spPr/>
        <p:txBody>
          <a:bodyPr/>
          <a:lstStyle/>
          <a:p>
            <a:pPr eaLnBrk="1" hangingPunct="1"/>
            <a:r>
              <a:rPr lang="en-US" smtClean="0"/>
              <a:t>And now for some hope</a:t>
            </a:r>
          </a:p>
        </p:txBody>
      </p:sp>
      <p:sp>
        <p:nvSpPr>
          <p:cNvPr id="67586" name="Content Placeholder 2"/>
          <p:cNvSpPr>
            <a:spLocks noGrp="1"/>
          </p:cNvSpPr>
          <p:nvPr>
            <p:ph idx="4294967295"/>
          </p:nvPr>
        </p:nvSpPr>
        <p:spPr/>
        <p:txBody>
          <a:bodyPr/>
          <a:lstStyle/>
          <a:p>
            <a:pPr lvl="1" eaLnBrk="1" hangingPunct="1"/>
            <a:endParaRPr lang="en-US" smtClean="0"/>
          </a:p>
        </p:txBody>
      </p:sp>
      <p:pic>
        <p:nvPicPr>
          <p:cNvPr id="67587" name="Picture 4"/>
          <p:cNvPicPr>
            <a:picLocks noChangeAspect="1" noChangeArrowheads="1"/>
          </p:cNvPicPr>
          <p:nvPr/>
        </p:nvPicPr>
        <p:blipFill>
          <a:blip r:embed="rId2"/>
          <a:srcRect/>
          <a:stretch>
            <a:fillRect/>
          </a:stretch>
        </p:blipFill>
        <p:spPr bwMode="auto">
          <a:xfrm>
            <a:off x="846138" y="206375"/>
            <a:ext cx="7451725" cy="644683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p:txBody>
          <a:bodyPr/>
          <a:lstStyle/>
          <a:p>
            <a:pPr eaLnBrk="1" hangingPunct="1"/>
            <a:r>
              <a:rPr lang="en-US" smtClean="0"/>
              <a:t>And now for some hope</a:t>
            </a:r>
          </a:p>
        </p:txBody>
      </p:sp>
      <p:sp>
        <p:nvSpPr>
          <p:cNvPr id="68610" name="Content Placeholder 2"/>
          <p:cNvSpPr>
            <a:spLocks noGrp="1"/>
          </p:cNvSpPr>
          <p:nvPr>
            <p:ph idx="4294967295"/>
          </p:nvPr>
        </p:nvSpPr>
        <p:spPr/>
        <p:txBody>
          <a:bodyPr/>
          <a:lstStyle/>
          <a:p>
            <a:pPr lvl="1" eaLnBrk="1" hangingPunct="1"/>
            <a:endParaRPr lang="en-US" smtClean="0"/>
          </a:p>
        </p:txBody>
      </p:sp>
      <p:pic>
        <p:nvPicPr>
          <p:cNvPr id="68611" name="Picture 4"/>
          <p:cNvPicPr>
            <a:picLocks noChangeAspect="1" noChangeArrowheads="1"/>
          </p:cNvPicPr>
          <p:nvPr/>
        </p:nvPicPr>
        <p:blipFill>
          <a:blip r:embed="rId2"/>
          <a:srcRect/>
          <a:stretch>
            <a:fillRect/>
          </a:stretch>
        </p:blipFill>
        <p:spPr bwMode="auto">
          <a:xfrm>
            <a:off x="781050" y="182563"/>
            <a:ext cx="7581900" cy="64928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lstStyle/>
          <a:p>
            <a:pPr eaLnBrk="1" hangingPunct="1"/>
            <a:r>
              <a:rPr lang="en-US" smtClean="0"/>
              <a:t>Social media beyond F &amp; T</a:t>
            </a:r>
          </a:p>
        </p:txBody>
      </p:sp>
      <p:sp>
        <p:nvSpPr>
          <p:cNvPr id="92163" name="Content Placeholder 2"/>
          <p:cNvSpPr>
            <a:spLocks noGrp="1"/>
          </p:cNvSpPr>
          <p:nvPr>
            <p:ph idx="4294967295"/>
          </p:nvPr>
        </p:nvSpPr>
        <p:spPr>
          <a:xfrm>
            <a:off x="609600" y="1735138"/>
            <a:ext cx="7618413" cy="4056062"/>
          </a:xfrm>
        </p:spPr>
        <p:txBody>
          <a:bodyPr/>
          <a:lstStyle/>
          <a:p>
            <a:pPr lvl="1" eaLnBrk="1" hangingPunct="1">
              <a:buFontTx/>
              <a:buNone/>
            </a:pPr>
            <a:endParaRPr lang="en-US" sz="2400" b="1" smtClean="0"/>
          </a:p>
        </p:txBody>
      </p:sp>
      <p:pic>
        <p:nvPicPr>
          <p:cNvPr id="92165" name="Picture 5" descr="wattpad-300x237"/>
          <p:cNvPicPr>
            <a:picLocks noChangeAspect="1" noChangeArrowheads="1"/>
          </p:cNvPicPr>
          <p:nvPr/>
        </p:nvPicPr>
        <p:blipFill>
          <a:blip r:embed="rId2"/>
          <a:srcRect/>
          <a:stretch>
            <a:fillRect/>
          </a:stretch>
        </p:blipFill>
        <p:spPr bwMode="auto">
          <a:xfrm>
            <a:off x="609600" y="3533775"/>
            <a:ext cx="2857500" cy="2257425"/>
          </a:xfrm>
          <a:prstGeom prst="rect">
            <a:avLst/>
          </a:prstGeom>
          <a:noFill/>
        </p:spPr>
      </p:pic>
      <p:pic>
        <p:nvPicPr>
          <p:cNvPr id="92167" name="Picture 7" descr="goodreads-logo"/>
          <p:cNvPicPr>
            <a:picLocks noChangeAspect="1" noChangeArrowheads="1"/>
          </p:cNvPicPr>
          <p:nvPr/>
        </p:nvPicPr>
        <p:blipFill>
          <a:blip r:embed="rId3"/>
          <a:srcRect/>
          <a:stretch>
            <a:fillRect/>
          </a:stretch>
        </p:blipFill>
        <p:spPr bwMode="auto">
          <a:xfrm>
            <a:off x="5791200" y="3352800"/>
            <a:ext cx="2438400" cy="2438400"/>
          </a:xfrm>
          <a:prstGeom prst="rect">
            <a:avLst/>
          </a:prstGeom>
          <a:noFill/>
        </p:spPr>
      </p:pic>
      <p:pic>
        <p:nvPicPr>
          <p:cNvPr id="92169" name="Picture 9" descr="shelfari"/>
          <p:cNvPicPr>
            <a:picLocks noChangeAspect="1" noChangeArrowheads="1"/>
          </p:cNvPicPr>
          <p:nvPr/>
        </p:nvPicPr>
        <p:blipFill>
          <a:blip r:embed="rId4"/>
          <a:srcRect/>
          <a:stretch>
            <a:fillRect/>
          </a:stretch>
        </p:blipFill>
        <p:spPr bwMode="auto">
          <a:xfrm>
            <a:off x="3048000" y="1697038"/>
            <a:ext cx="2857500" cy="158115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r>
              <a:rPr lang="en-US" smtClean="0"/>
              <a:t>Reach out to news media</a:t>
            </a:r>
          </a:p>
        </p:txBody>
      </p:sp>
      <p:sp>
        <p:nvSpPr>
          <p:cNvPr id="86019" name="Content Placeholder 2"/>
          <p:cNvSpPr>
            <a:spLocks noGrp="1"/>
          </p:cNvSpPr>
          <p:nvPr>
            <p:ph idx="4294967295"/>
          </p:nvPr>
        </p:nvSpPr>
        <p:spPr/>
        <p:txBody>
          <a:bodyPr/>
          <a:lstStyle/>
          <a:p>
            <a:pPr lvl="1" eaLnBrk="1" hangingPunct="1"/>
            <a:r>
              <a:rPr lang="en-US" smtClean="0"/>
              <a:t>Create &amp; maintain a distribution list</a:t>
            </a:r>
          </a:p>
          <a:p>
            <a:pPr lvl="1" eaLnBrk="1" hangingPunct="1"/>
            <a:r>
              <a:rPr lang="en-US" smtClean="0"/>
              <a:t>Learn to write professional press releases (AP Style Book)</a:t>
            </a:r>
          </a:p>
          <a:p>
            <a:pPr lvl="1" eaLnBrk="1" hangingPunct="1"/>
            <a:r>
              <a:rPr lang="en-US" smtClean="0"/>
              <a:t>Send out releases for upcoming events</a:t>
            </a:r>
          </a:p>
          <a:p>
            <a:pPr lvl="1" eaLnBrk="1" hangingPunct="1"/>
            <a:r>
              <a:rPr lang="en-US" b="1" smtClean="0"/>
              <a:t>MailChimp</a:t>
            </a:r>
            <a:r>
              <a:rPr lang="en-US" smtClean="0"/>
              <a:t> is a great resource for sending out newsletters, press releases and campaigns</a:t>
            </a:r>
          </a:p>
        </p:txBody>
      </p:sp>
      <p:pic>
        <p:nvPicPr>
          <p:cNvPr id="86021" name="Picture 5" descr="mailchimp"/>
          <p:cNvPicPr>
            <a:picLocks noChangeAspect="1" noChangeArrowheads="1"/>
          </p:cNvPicPr>
          <p:nvPr/>
        </p:nvPicPr>
        <p:blipFill>
          <a:blip r:embed="rId2"/>
          <a:srcRect/>
          <a:stretch>
            <a:fillRect/>
          </a:stretch>
        </p:blipFill>
        <p:spPr bwMode="auto">
          <a:xfrm>
            <a:off x="1790700" y="4229100"/>
            <a:ext cx="5753100" cy="20193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r>
              <a:rPr lang="en-US" dirty="0" smtClean="0"/>
              <a:t>Snag some radio </a:t>
            </a:r>
            <a:br>
              <a:rPr lang="en-US" dirty="0" smtClean="0"/>
            </a:br>
            <a:r>
              <a:rPr lang="en-US" dirty="0" smtClean="0"/>
              <a:t>&amp; </a:t>
            </a:r>
            <a:r>
              <a:rPr lang="en-US" dirty="0" err="1" smtClean="0"/>
              <a:t>podcast</a:t>
            </a:r>
            <a:r>
              <a:rPr lang="en-US" dirty="0" smtClean="0"/>
              <a:t> interviews</a:t>
            </a:r>
          </a:p>
        </p:txBody>
      </p:sp>
      <p:sp>
        <p:nvSpPr>
          <p:cNvPr id="86019" name="Content Placeholder 2"/>
          <p:cNvSpPr>
            <a:spLocks noGrp="1"/>
          </p:cNvSpPr>
          <p:nvPr>
            <p:ph idx="4294967295"/>
          </p:nvPr>
        </p:nvSpPr>
        <p:spPr>
          <a:xfrm>
            <a:off x="914400" y="2057400"/>
            <a:ext cx="7313613" cy="4056062"/>
          </a:xfrm>
        </p:spPr>
        <p:txBody>
          <a:bodyPr/>
          <a:lstStyle/>
          <a:p>
            <a:pPr lvl="1" eaLnBrk="1" hangingPunct="1"/>
            <a:r>
              <a:rPr lang="en-US" dirty="0" smtClean="0"/>
              <a:t> </a:t>
            </a:r>
          </a:p>
          <a:p>
            <a:pPr lvl="1" eaLnBrk="1" hangingPunct="1"/>
            <a:endParaRPr lang="en-US" dirty="0" smtClean="0"/>
          </a:p>
          <a:p>
            <a:pPr lvl="1" eaLnBrk="1" hangingPunct="1"/>
            <a:endParaRPr lang="en-US" dirty="0" smtClean="0"/>
          </a:p>
        </p:txBody>
      </p:sp>
      <p:pic>
        <p:nvPicPr>
          <p:cNvPr id="77826" name="Picture 2"/>
          <p:cNvPicPr>
            <a:picLocks noChangeAspect="1" noChangeArrowheads="1"/>
          </p:cNvPicPr>
          <p:nvPr/>
        </p:nvPicPr>
        <p:blipFill>
          <a:blip r:embed="rId2"/>
          <a:srcRect/>
          <a:stretch>
            <a:fillRect/>
          </a:stretch>
        </p:blipFill>
        <p:spPr bwMode="auto">
          <a:xfrm>
            <a:off x="838200" y="2514599"/>
            <a:ext cx="2095500" cy="2095500"/>
          </a:xfrm>
          <a:prstGeom prst="rect">
            <a:avLst/>
          </a:prstGeom>
          <a:noFill/>
          <a:ln w="9525">
            <a:noFill/>
            <a:miter lim="800000"/>
            <a:headEnd/>
            <a:tailEnd/>
          </a:ln>
          <a:effectLst/>
        </p:spPr>
      </p:pic>
      <p:pic>
        <p:nvPicPr>
          <p:cNvPr id="77828" name="Picture 4"/>
          <p:cNvPicPr>
            <a:picLocks noChangeAspect="1" noChangeArrowheads="1"/>
          </p:cNvPicPr>
          <p:nvPr/>
        </p:nvPicPr>
        <p:blipFill>
          <a:blip r:embed="rId3"/>
          <a:srcRect/>
          <a:stretch>
            <a:fillRect/>
          </a:stretch>
        </p:blipFill>
        <p:spPr bwMode="auto">
          <a:xfrm>
            <a:off x="6248401" y="2514599"/>
            <a:ext cx="2125718" cy="2016513"/>
          </a:xfrm>
          <a:prstGeom prst="rect">
            <a:avLst/>
          </a:prstGeom>
          <a:noFill/>
          <a:ln w="9525">
            <a:noFill/>
            <a:miter lim="800000"/>
            <a:headEnd/>
            <a:tailEnd/>
          </a:ln>
          <a:effectLst/>
        </p:spPr>
      </p:pic>
      <p:pic>
        <p:nvPicPr>
          <p:cNvPr id="77829" name="Picture 5"/>
          <p:cNvPicPr>
            <a:picLocks noChangeAspect="1" noChangeArrowheads="1"/>
          </p:cNvPicPr>
          <p:nvPr/>
        </p:nvPicPr>
        <p:blipFill>
          <a:blip r:embed="rId4"/>
          <a:srcRect/>
          <a:stretch>
            <a:fillRect/>
          </a:stretch>
        </p:blipFill>
        <p:spPr bwMode="auto">
          <a:xfrm>
            <a:off x="3048000" y="2514600"/>
            <a:ext cx="3060700" cy="2100702"/>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pPr eaLnBrk="1" hangingPunct="1"/>
            <a:r>
              <a:rPr lang="en-US" smtClean="0"/>
              <a:t>Submit book for awards</a:t>
            </a:r>
          </a:p>
        </p:txBody>
      </p:sp>
      <p:sp>
        <p:nvSpPr>
          <p:cNvPr id="83971" name="Content Placeholder 2"/>
          <p:cNvSpPr>
            <a:spLocks noGrp="1"/>
          </p:cNvSpPr>
          <p:nvPr>
            <p:ph idx="4294967295"/>
          </p:nvPr>
        </p:nvSpPr>
        <p:spPr>
          <a:xfrm>
            <a:off x="609600" y="1735138"/>
            <a:ext cx="7618413" cy="4056062"/>
          </a:xfrm>
        </p:spPr>
        <p:txBody>
          <a:bodyPr/>
          <a:lstStyle/>
          <a:p>
            <a:pPr lvl="1" eaLnBrk="1" hangingPunct="1"/>
            <a:r>
              <a:rPr lang="en-US" smtClean="0"/>
              <a:t>Most thorough list of book awards dedicated to indie and self-published authors</a:t>
            </a:r>
          </a:p>
          <a:p>
            <a:pPr lvl="1" eaLnBrk="1" hangingPunct="1"/>
            <a:endParaRPr lang="en-US" sz="2400" b="1" smtClean="0"/>
          </a:p>
          <a:p>
            <a:pPr lvl="1" eaLnBrk="1" hangingPunct="1">
              <a:buFontTx/>
              <a:buNone/>
            </a:pPr>
            <a:r>
              <a:rPr lang="en-US" sz="2400" b="1" smtClean="0">
                <a:hlinkClick r:id="rId2"/>
              </a:rPr>
              <a:t>www.thebookdesigner.com/book-awards/</a:t>
            </a:r>
            <a:endParaRPr lang="en-US" sz="2400" b="1" smtClean="0"/>
          </a:p>
          <a:p>
            <a:pPr lvl="1" eaLnBrk="1" hangingPunct="1">
              <a:buFontTx/>
              <a:buNone/>
            </a:pPr>
            <a:endParaRPr lang="en-US" sz="2400" b="1" smtClean="0"/>
          </a:p>
          <a:p>
            <a:pPr lvl="1" eaLnBrk="1" hangingPunct="1"/>
            <a:r>
              <a:rPr lang="en-US" smtClean="0"/>
              <a:t>Each competition can cost anywhere from </a:t>
            </a:r>
            <a:br>
              <a:rPr lang="en-US" smtClean="0"/>
            </a:br>
            <a:r>
              <a:rPr lang="en-US" b="1" smtClean="0"/>
              <a:t>$50-$150 per submission</a:t>
            </a:r>
          </a:p>
          <a:p>
            <a:pPr lvl="1" eaLnBrk="1" hangingPunct="1"/>
            <a:r>
              <a:rPr lang="en-US" smtClean="0"/>
              <a:t>Find awards that list your specific category</a:t>
            </a:r>
          </a:p>
          <a:p>
            <a:pPr lvl="1" eaLnBrk="1" hangingPunct="1">
              <a:buFontTx/>
              <a:buNone/>
            </a:pPr>
            <a:endParaRPr lang="en-US" sz="2400" b="1" smtClean="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p:txBody>
          <a:bodyPr/>
          <a:lstStyle/>
          <a:p>
            <a:pPr eaLnBrk="1" hangingPunct="1"/>
            <a:r>
              <a:rPr lang="en-US" dirty="0" smtClean="0"/>
              <a:t>Create a support system</a:t>
            </a:r>
          </a:p>
        </p:txBody>
      </p:sp>
      <p:sp>
        <p:nvSpPr>
          <p:cNvPr id="69634" name="Content Placeholder 2"/>
          <p:cNvSpPr>
            <a:spLocks noGrp="1"/>
          </p:cNvSpPr>
          <p:nvPr>
            <p:ph idx="4294967295"/>
          </p:nvPr>
        </p:nvSpPr>
        <p:spPr/>
        <p:txBody>
          <a:bodyPr/>
          <a:lstStyle/>
          <a:p>
            <a:pPr lvl="1" eaLnBrk="1" hangingPunct="1"/>
            <a:r>
              <a:rPr lang="en-US" smtClean="0"/>
              <a:t>Finding people who believe in you and can support you</a:t>
            </a:r>
          </a:p>
          <a:p>
            <a:pPr lvl="1" eaLnBrk="1" hangingPunct="1"/>
            <a:r>
              <a:rPr lang="en-US" smtClean="0"/>
              <a:t>Start connecting now with writing professors, authors, editors, bloggers… anyone who can help propel you forward in the future</a:t>
            </a:r>
          </a:p>
          <a:p>
            <a:pPr lvl="1" eaLnBrk="1" hangingPunct="1"/>
            <a:endParaRPr lang="en-US" smtClean="0"/>
          </a:p>
          <a:p>
            <a:pPr lvl="1" eaLnBrk="1" hangingPunct="1"/>
            <a:r>
              <a:rPr lang="en-US" smtClean="0"/>
              <a:t>People who fail, blame others. </a:t>
            </a:r>
            <a:br>
              <a:rPr lang="en-US" smtClean="0"/>
            </a:br>
            <a:r>
              <a:rPr lang="en-US" smtClean="0"/>
              <a:t>People who succeed thank others.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914400" y="503238"/>
            <a:ext cx="7313613" cy="2163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smtClean="0">
                <a:ln>
                  <a:noFill/>
                </a:ln>
                <a:solidFill>
                  <a:schemeClr val="tx1"/>
                </a:solidFill>
                <a:effectLst/>
                <a:uLnTx/>
                <a:uFillTx/>
                <a:latin typeface="+mj-lt"/>
                <a:ea typeface="+mj-ea"/>
                <a:cs typeface="+mj-cs"/>
              </a:rPr>
              <a:t>Questions?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457200" y="304800"/>
            <a:ext cx="7770813" cy="1173163"/>
          </a:xfrm>
        </p:spPr>
        <p:txBody>
          <a:bodyPr/>
          <a:lstStyle/>
          <a:p>
            <a:pPr eaLnBrk="1" hangingPunct="1"/>
            <a:r>
              <a:rPr lang="en-US" sz="5400" smtClean="0"/>
              <a:t>You have three options.</a:t>
            </a:r>
          </a:p>
        </p:txBody>
      </p:sp>
      <p:sp>
        <p:nvSpPr>
          <p:cNvPr id="3" name="Content Placeholder 2"/>
          <p:cNvSpPr>
            <a:spLocks noGrp="1"/>
          </p:cNvSpPr>
          <p:nvPr>
            <p:ph idx="4294967295"/>
          </p:nvPr>
        </p:nvSpPr>
        <p:spPr>
          <a:xfrm>
            <a:off x="914400" y="1524000"/>
            <a:ext cx="7313613" cy="4876800"/>
          </a:xfrm>
        </p:spPr>
        <p:txBody>
          <a:bodyPr>
            <a:normAutofit/>
          </a:bodyPr>
          <a:lstStyle/>
          <a:p>
            <a:pPr algn="ctr" eaLnBrk="1" hangingPunct="1">
              <a:lnSpc>
                <a:spcPct val="70000"/>
              </a:lnSpc>
              <a:buFontTx/>
              <a:buNone/>
            </a:pPr>
            <a:r>
              <a:rPr lang="en-US" sz="3200" smtClean="0"/>
              <a:t>You can be either:</a:t>
            </a:r>
          </a:p>
          <a:p>
            <a:pPr algn="ctr" eaLnBrk="1" hangingPunct="1">
              <a:lnSpc>
                <a:spcPct val="70000"/>
              </a:lnSpc>
              <a:buFontTx/>
              <a:buNone/>
            </a:pPr>
            <a:r>
              <a:rPr lang="en-US" sz="8000" b="1" smtClean="0"/>
              <a:t>Crazy</a:t>
            </a:r>
          </a:p>
          <a:p>
            <a:pPr algn="ctr" eaLnBrk="1" hangingPunct="1">
              <a:lnSpc>
                <a:spcPct val="70000"/>
              </a:lnSpc>
              <a:buFontTx/>
              <a:buNone/>
            </a:pPr>
            <a:r>
              <a:rPr lang="en-US" sz="8000" b="1" smtClean="0"/>
              <a:t>Stupid </a:t>
            </a:r>
          </a:p>
          <a:p>
            <a:pPr algn="ctr" eaLnBrk="1" hangingPunct="1">
              <a:lnSpc>
                <a:spcPct val="70000"/>
              </a:lnSpc>
              <a:buFontTx/>
              <a:buNone/>
            </a:pPr>
            <a:r>
              <a:rPr lang="en-US" sz="8000" b="1" smtClean="0"/>
              <a:t>or </a:t>
            </a:r>
          </a:p>
          <a:p>
            <a:pPr algn="ctr" eaLnBrk="1" hangingPunct="1">
              <a:lnSpc>
                <a:spcPct val="70000"/>
              </a:lnSpc>
              <a:buFontTx/>
              <a:buNone/>
            </a:pPr>
            <a:r>
              <a:rPr lang="en-US" sz="8000" b="1" smtClean="0"/>
              <a:t>Adventurous</a:t>
            </a:r>
          </a:p>
          <a:p>
            <a:pPr lvl="1" eaLnBrk="1" hangingPunct="1">
              <a:lnSpc>
                <a:spcPct val="70000"/>
              </a:lnSpc>
            </a:pPr>
            <a:endParaRPr lang="en-US" sz="6600" smtClean="0"/>
          </a:p>
          <a:p>
            <a:pPr lvl="1" eaLnBrk="1" hangingPunct="1">
              <a:lnSpc>
                <a:spcPct val="70000"/>
              </a:lnSpc>
              <a:buFontTx/>
              <a:buNone/>
            </a:pPr>
            <a:endParaRPr lang="en-US" sz="1900" smtClean="0"/>
          </a:p>
          <a:p>
            <a:pPr eaLnBrk="1" hangingPunct="1">
              <a:lnSpc>
                <a:spcPct val="70000"/>
              </a:lnSpc>
            </a:pPr>
            <a:endParaRPr lang="en-US" sz="2000" smtClean="0"/>
          </a:p>
          <a:p>
            <a:pPr eaLnBrk="1" hangingPunct="1">
              <a:lnSpc>
                <a:spcPct val="70000"/>
              </a:lnSpc>
            </a:pPr>
            <a:endParaRPr lang="en-US" sz="2000" smtClean="0"/>
          </a:p>
          <a:p>
            <a:pPr eaLnBrk="1" hangingPunct="1">
              <a:lnSpc>
                <a:spcPct val="70000"/>
              </a:lnSpc>
            </a:pPr>
            <a:endParaRPr lang="en-US"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smtClean="0"/>
              <a:t>Success…</a:t>
            </a:r>
          </a:p>
        </p:txBody>
      </p:sp>
      <p:pic>
        <p:nvPicPr>
          <p:cNvPr id="27650" name="Picture 4" descr="self-publishing-success"/>
          <p:cNvPicPr>
            <a:picLocks noChangeAspect="1" noChangeArrowheads="1"/>
          </p:cNvPicPr>
          <p:nvPr/>
        </p:nvPicPr>
        <p:blipFill>
          <a:blip r:embed="rId2"/>
          <a:srcRect/>
          <a:stretch>
            <a:fillRect/>
          </a:stretch>
        </p:blipFill>
        <p:spPr bwMode="auto">
          <a:xfrm>
            <a:off x="1447800" y="1600200"/>
            <a:ext cx="6192838" cy="4724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mtClean="0"/>
              <a:t>First… the bad news.</a:t>
            </a:r>
          </a:p>
        </p:txBody>
      </p:sp>
      <p:pic>
        <p:nvPicPr>
          <p:cNvPr id="28674" name="Picture 5" descr="20120902selfpublishing2"/>
          <p:cNvPicPr>
            <a:picLocks noChangeAspect="1" noChangeArrowheads="1"/>
          </p:cNvPicPr>
          <p:nvPr/>
        </p:nvPicPr>
        <p:blipFill>
          <a:blip r:embed="rId2"/>
          <a:srcRect/>
          <a:stretch>
            <a:fillRect/>
          </a:stretch>
        </p:blipFill>
        <p:spPr bwMode="auto">
          <a:xfrm>
            <a:off x="1533525" y="1752600"/>
            <a:ext cx="5553075" cy="466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A look at the stats</a:t>
            </a:r>
          </a:p>
        </p:txBody>
      </p:sp>
      <p:sp>
        <p:nvSpPr>
          <p:cNvPr id="3" name="Content Placeholder 2"/>
          <p:cNvSpPr>
            <a:spLocks noGrp="1"/>
          </p:cNvSpPr>
          <p:nvPr>
            <p:ph idx="1"/>
          </p:nvPr>
        </p:nvSpPr>
        <p:spPr>
          <a:xfrm>
            <a:off x="914400" y="1735138"/>
            <a:ext cx="7313613" cy="4513262"/>
          </a:xfrm>
        </p:spPr>
        <p:txBody>
          <a:bodyPr rtlCol="0">
            <a:normAutofit fontScale="85000" lnSpcReduction="20000"/>
          </a:bodyPr>
          <a:lstStyle/>
          <a:p>
            <a:pPr eaLnBrk="1" fontAlgn="auto" hangingPunct="1">
              <a:spcAft>
                <a:spcPts val="0"/>
              </a:spcAft>
              <a:defRPr/>
            </a:pPr>
            <a:r>
              <a:rPr lang="en-US" dirty="0" smtClean="0"/>
              <a:t>The publishing world is already overcrowded. Adding your book to the mix, won’t solve the problem.</a:t>
            </a:r>
            <a:br>
              <a:rPr lang="en-US" dirty="0" smtClean="0"/>
            </a:br>
            <a:r>
              <a:rPr lang="en-US" dirty="0" smtClean="0"/>
              <a:t>	</a:t>
            </a:r>
            <a:r>
              <a:rPr lang="en-US" b="1" dirty="0" smtClean="0"/>
              <a:t>2005: </a:t>
            </a:r>
            <a:r>
              <a:rPr lang="en-US" dirty="0" smtClean="0"/>
              <a:t>300+ thousand books published</a:t>
            </a:r>
            <a:br>
              <a:rPr lang="en-US" dirty="0" smtClean="0"/>
            </a:br>
            <a:r>
              <a:rPr lang="en-US" dirty="0" smtClean="0"/>
              <a:t>	</a:t>
            </a:r>
            <a:r>
              <a:rPr lang="en-US" b="1" dirty="0" smtClean="0"/>
              <a:t>2009: </a:t>
            </a:r>
            <a:r>
              <a:rPr lang="en-US" dirty="0" smtClean="0"/>
              <a:t>1 million books published</a:t>
            </a:r>
            <a:br>
              <a:rPr lang="en-US" dirty="0" smtClean="0"/>
            </a:br>
            <a:r>
              <a:rPr lang="en-US" dirty="0" smtClean="0"/>
              <a:t>	</a:t>
            </a:r>
            <a:r>
              <a:rPr lang="en-US" b="1" dirty="0" smtClean="0"/>
              <a:t>2010:  </a:t>
            </a:r>
            <a:r>
              <a:rPr lang="en-US" dirty="0" smtClean="0"/>
              <a:t>3 million books published</a:t>
            </a:r>
            <a:br>
              <a:rPr lang="en-US" dirty="0" smtClean="0"/>
            </a:br>
            <a:r>
              <a:rPr lang="en-US" dirty="0" smtClean="0"/>
              <a:t>	</a:t>
            </a:r>
            <a:r>
              <a:rPr lang="en-US" b="1" dirty="0" smtClean="0">
                <a:hlinkClick r:id="rId2"/>
              </a:rPr>
              <a:t>2012: </a:t>
            </a:r>
            <a:r>
              <a:rPr lang="en-US" dirty="0" smtClean="0">
                <a:hlinkClick r:id="rId2"/>
              </a:rPr>
              <a:t>15 million estimated ISBNs issued</a:t>
            </a:r>
            <a:r>
              <a:rPr lang="en-US" dirty="0" smtClean="0"/>
              <a:t/>
            </a:r>
            <a:br>
              <a:rPr lang="en-US" dirty="0" smtClean="0"/>
            </a:br>
            <a:r>
              <a:rPr lang="en-US" dirty="0" smtClean="0"/>
              <a:t>	Two thirds of these are self-published</a:t>
            </a:r>
            <a:br>
              <a:rPr lang="en-US" dirty="0" smtClean="0"/>
            </a:br>
            <a:r>
              <a:rPr lang="en-US" dirty="0" smtClean="0"/>
              <a:t>	Source: </a:t>
            </a:r>
            <a:r>
              <a:rPr lang="en-US" dirty="0" smtClean="0">
                <a:hlinkClick r:id="rId3"/>
              </a:rPr>
              <a:t>www.outthinkgroup.com</a:t>
            </a:r>
            <a:r>
              <a:rPr lang="en-US" dirty="0" smtClean="0"/>
              <a:t> / </a:t>
            </a:r>
            <a:r>
              <a:rPr lang="en-US" dirty="0" smtClean="0">
                <a:hlinkClick r:id="rId4"/>
              </a:rPr>
              <a:t>Bowker</a:t>
            </a:r>
            <a:endParaRPr lang="en-US" dirty="0" smtClean="0"/>
          </a:p>
          <a:p>
            <a:pPr eaLnBrk="1" fontAlgn="auto" hangingPunct="1">
              <a:spcAft>
                <a:spcPts val="0"/>
              </a:spcAft>
              <a:defRPr/>
            </a:pPr>
            <a:r>
              <a:rPr lang="en-US" dirty="0" smtClean="0"/>
              <a:t>The sales odds are against you: </a:t>
            </a:r>
          </a:p>
          <a:p>
            <a:pPr lvl="1" eaLnBrk="1" fontAlgn="auto" hangingPunct="1">
              <a:spcAft>
                <a:spcPts val="0"/>
              </a:spcAft>
              <a:defRPr/>
            </a:pPr>
            <a:r>
              <a:rPr lang="en-US" dirty="0" smtClean="0"/>
              <a:t>The average (traditionally) published author sells about 2,500 paperback copies. </a:t>
            </a:r>
          </a:p>
          <a:p>
            <a:pPr lvl="1" eaLnBrk="1" fontAlgn="auto" hangingPunct="1">
              <a:spcAft>
                <a:spcPts val="0"/>
              </a:spcAft>
              <a:defRPr/>
            </a:pPr>
            <a:r>
              <a:rPr lang="en-US" dirty="0" smtClean="0"/>
              <a:t>The average </a:t>
            </a:r>
            <a:r>
              <a:rPr lang="en-US" dirty="0" err="1" smtClean="0"/>
              <a:t>indie</a:t>
            </a:r>
            <a:r>
              <a:rPr lang="en-US" dirty="0" smtClean="0"/>
              <a:t> author sells 250</a:t>
            </a:r>
            <a:br>
              <a:rPr lang="en-US" dirty="0" smtClean="0"/>
            </a:br>
            <a:r>
              <a:rPr lang="en-US" dirty="0" smtClean="0"/>
              <a:t>Source: </a:t>
            </a:r>
            <a:r>
              <a:rPr lang="en-US" dirty="0" smtClean="0">
                <a:hlinkClick r:id="rId5"/>
              </a:rPr>
              <a:t>www.MichaelHyatt.com</a:t>
            </a:r>
            <a:endParaRPr lang="en-US" dirty="0" smtClean="0"/>
          </a:p>
          <a:p>
            <a:pPr eaLnBrk="1" fontAlgn="auto" hangingPunct="1">
              <a:spcAft>
                <a:spcPts val="0"/>
              </a:spcAft>
              <a:defRPr/>
            </a:pPr>
            <a:r>
              <a:rPr lang="en-US" dirty="0" smtClean="0"/>
              <a:t>People won’t care (at first):</a:t>
            </a:r>
          </a:p>
          <a:p>
            <a:pPr lvl="1" eaLnBrk="1" fontAlgn="auto" hangingPunct="1">
              <a:spcAft>
                <a:spcPts val="0"/>
              </a:spcAft>
              <a:defRPr/>
            </a:pPr>
            <a:r>
              <a:rPr lang="en-US" dirty="0" smtClean="0"/>
              <a:t>“So you’re self-published, huh? That’s nice…”</a:t>
            </a:r>
          </a:p>
          <a:p>
            <a:pPr lvl="1" eaLnBrk="1" fontAlgn="auto" hangingPunct="1">
              <a:spcAft>
                <a:spcPts val="0"/>
              </a:spcAft>
              <a:defRPr/>
            </a:pPr>
            <a:endParaRPr lang="en-US" dirty="0" smtClean="0"/>
          </a:p>
          <a:p>
            <a:pPr lvl="1" eaLnBrk="1" fontAlgn="auto" hangingPunct="1">
              <a:spcAft>
                <a:spcPts val="0"/>
              </a:spcAft>
              <a:defRPr/>
            </a:pPr>
            <a:endParaRPr lang="en-US" dirty="0" smtClean="0"/>
          </a:p>
          <a:p>
            <a:pPr lvl="1" eaLnBrk="1" fontAlgn="auto" hangingPunct="1">
              <a:spcAft>
                <a:spcPts val="0"/>
              </a:spcAft>
              <a:buFontTx/>
              <a:buNone/>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1935</TotalTime>
  <Words>2667</Words>
  <Application>Microsoft Macintosh PowerPoint</Application>
  <PresentationFormat>On-screen Show (4:3)</PresentationFormat>
  <Paragraphs>338</Paragraphs>
  <Slides>57</Slides>
  <Notes>0</Notes>
  <HiddenSlides>0</HiddenSlides>
  <MMClips>0</MMClips>
  <ScaleCrop>false</ScaleCrop>
  <HeadingPairs>
    <vt:vector size="4" baseType="variant">
      <vt:variant>
        <vt:lpstr>Design Template</vt:lpstr>
      </vt:variant>
      <vt:variant>
        <vt:i4>1</vt:i4>
      </vt:variant>
      <vt:variant>
        <vt:lpstr>Slide Titles</vt:lpstr>
      </vt:variant>
      <vt:variant>
        <vt:i4>57</vt:i4>
      </vt:variant>
    </vt:vector>
  </HeadingPairs>
  <TitlesOfParts>
    <vt:vector size="58" baseType="lpstr">
      <vt:lpstr>Inkwell</vt:lpstr>
      <vt:lpstr>The World of Self Publishing</vt:lpstr>
      <vt:lpstr>Before we begin…</vt:lpstr>
      <vt:lpstr>Perception…</vt:lpstr>
      <vt:lpstr>Who am I?</vt:lpstr>
      <vt:lpstr>Self publishing has come a long way</vt:lpstr>
      <vt:lpstr>You have three options.</vt:lpstr>
      <vt:lpstr>Success…</vt:lpstr>
      <vt:lpstr>First… the bad news.</vt:lpstr>
      <vt:lpstr>A look at the stats</vt:lpstr>
      <vt:lpstr>Sales statistics don’t stack up</vt:lpstr>
      <vt:lpstr>Odds (and the Force) are against you</vt:lpstr>
      <vt:lpstr>Don’t expect to get stocked</vt:lpstr>
      <vt:lpstr>Expect to spend money</vt:lpstr>
      <vt:lpstr>You’re on your own</vt:lpstr>
      <vt:lpstr>The stigma still stings</vt:lpstr>
      <vt:lpstr>You might as well give up now, while you’re ahead…</vt:lpstr>
      <vt:lpstr>And now for some hope</vt:lpstr>
      <vt:lpstr>A good year for Indies</vt:lpstr>
      <vt:lpstr>More options than ever</vt:lpstr>
      <vt:lpstr>Costs have dropped</vt:lpstr>
      <vt:lpstr>Quality has improved</vt:lpstr>
      <vt:lpstr>Some media is jumping on board</vt:lpstr>
      <vt:lpstr>Some media is jumping on board</vt:lpstr>
      <vt:lpstr>More access to knowledge</vt:lpstr>
      <vt:lpstr>Quality resources</vt:lpstr>
      <vt:lpstr>Let’s get started…</vt:lpstr>
      <vt:lpstr>Slide 27</vt:lpstr>
      <vt:lpstr>Edit… before you publish</vt:lpstr>
      <vt:lpstr>Register for an ISBN</vt:lpstr>
      <vt:lpstr>The Cover</vt:lpstr>
      <vt:lpstr>The Cover</vt:lpstr>
      <vt:lpstr>Cover design options</vt:lpstr>
      <vt:lpstr>E-book publishing options</vt:lpstr>
      <vt:lpstr>E-book publishing options</vt:lpstr>
      <vt:lpstr>Print publishing options</vt:lpstr>
      <vt:lpstr>Slide 36</vt:lpstr>
      <vt:lpstr>Slide 37</vt:lpstr>
      <vt:lpstr>Slide 38</vt:lpstr>
      <vt:lpstr>Slide 39</vt:lpstr>
      <vt:lpstr>Slide 40</vt:lpstr>
      <vt:lpstr>Slide 41</vt:lpstr>
      <vt:lpstr>The book is published,  now what?</vt:lpstr>
      <vt:lpstr>Submit your book for reviews</vt:lpstr>
      <vt:lpstr>Free book review options</vt:lpstr>
      <vt:lpstr>Free book review options</vt:lpstr>
      <vt:lpstr>Giving away books for free attracts attention</vt:lpstr>
      <vt:lpstr>Guaranteed (paid) reviews</vt:lpstr>
      <vt:lpstr>Guaranteed (paid) reviews</vt:lpstr>
      <vt:lpstr>Launch a quality website</vt:lpstr>
      <vt:lpstr>And now for some hope</vt:lpstr>
      <vt:lpstr>And now for some hope</vt:lpstr>
      <vt:lpstr>Social media beyond F &amp; T</vt:lpstr>
      <vt:lpstr>Reach out to news media</vt:lpstr>
      <vt:lpstr>Snag some radio  &amp; podcast interviews</vt:lpstr>
      <vt:lpstr>Submit book for awards</vt:lpstr>
      <vt:lpstr>Create a support system</vt:lpstr>
      <vt:lpstr>Slide 57</vt:lpstr>
    </vt:vector>
  </TitlesOfParts>
  <Company>Home</Company>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 Sauret</dc:creator>
  <cp:lastModifiedBy>Michel Sauret</cp:lastModifiedBy>
  <cp:revision>303</cp:revision>
  <dcterms:created xsi:type="dcterms:W3CDTF">2013-01-20T12:42:52Z</dcterms:created>
  <dcterms:modified xsi:type="dcterms:W3CDTF">2013-01-20T12:44:10Z</dcterms:modified>
</cp:coreProperties>
</file>